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77" r:id="rId5"/>
    <p:sldId id="374" r:id="rId6"/>
    <p:sldId id="259" r:id="rId7"/>
    <p:sldId id="261" r:id="rId8"/>
    <p:sldId id="351" r:id="rId9"/>
    <p:sldId id="272" r:id="rId10"/>
    <p:sldId id="341" r:id="rId11"/>
    <p:sldId id="352" r:id="rId12"/>
    <p:sldId id="260" r:id="rId13"/>
    <p:sldId id="342" r:id="rId14"/>
    <p:sldId id="353" r:id="rId15"/>
    <p:sldId id="340" r:id="rId16"/>
    <p:sldId id="371" r:id="rId17"/>
    <p:sldId id="273" r:id="rId18"/>
    <p:sldId id="343" r:id="rId19"/>
    <p:sldId id="344" r:id="rId20"/>
    <p:sldId id="268" r:id="rId21"/>
    <p:sldId id="345" r:id="rId22"/>
    <p:sldId id="262" r:id="rId23"/>
    <p:sldId id="349" r:id="rId24"/>
    <p:sldId id="350" r:id="rId25"/>
    <p:sldId id="375" r:id="rId26"/>
    <p:sldId id="376" r:id="rId27"/>
    <p:sldId id="346" r:id="rId28"/>
    <p:sldId id="378" r:id="rId29"/>
    <p:sldId id="263" r:id="rId30"/>
    <p:sldId id="264" r:id="rId31"/>
    <p:sldId id="265" r:id="rId32"/>
    <p:sldId id="266" r:id="rId33"/>
    <p:sldId id="271" r:id="rId34"/>
    <p:sldId id="267" r:id="rId35"/>
    <p:sldId id="269" r:id="rId36"/>
    <p:sldId id="270" r:id="rId37"/>
    <p:sldId id="355" r:id="rId38"/>
    <p:sldId id="357" r:id="rId39"/>
    <p:sldId id="358" r:id="rId40"/>
    <p:sldId id="356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9" r:id="rId51"/>
    <p:sldId id="368" r:id="rId52"/>
    <p:sldId id="373" r:id="rId53"/>
    <p:sldId id="379" r:id="rId54"/>
    <p:sldId id="370" r:id="rId55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8264" autoAdjust="0"/>
  </p:normalViewPr>
  <p:slideViewPr>
    <p:cSldViewPr snapToGrid="0">
      <p:cViewPr varScale="1">
        <p:scale>
          <a:sx n="141" d="100"/>
          <a:sy n="141" d="100"/>
        </p:scale>
        <p:origin x="1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ominski" userId="6eb7925a-4ed8-4478-9b7b-0da07fdcf4bc" providerId="ADAL" clId="{57932470-5297-403E-BD7F-AE78977ACA47}"/>
  </pc:docChgLst>
  <pc:docChgLst>
    <pc:chgData name="Christian Tominski" userId="6eb7925a-4ed8-4478-9b7b-0da07fdcf4bc" providerId="ADAL" clId="{5EDD86B9-EC0A-4FB7-8017-1210A14EB239}"/>
  </pc:docChgLst>
  <pc:docChgLst>
    <pc:chgData userId="b5917758ca8bbcaf" providerId="LiveId" clId="{5E6D4EB3-BD92-4F8B-A548-FBE2C0188721}"/>
  </pc:docChgLst>
  <pc:docChgLst>
    <pc:chgData name="Christian Tominski" userId="6eb7925a-4ed8-4478-9b7b-0da07fdcf4bc" providerId="ADAL" clId="{62724E27-009E-4A0A-BDC8-B82D52D4A094}"/>
  </pc:docChgLst>
  <pc:docChgLst>
    <pc:chgData name="Christian Tominski" userId="6eb7925a-4ed8-4478-9b7b-0da07fdcf4bc" providerId="ADAL" clId="{31A23771-F7C8-4AF3-BAD8-8EE3A15E25D1}"/>
    <pc:docChg chg="custSel modMainMaster">
      <pc:chgData name="Christian Tominski" userId="6eb7925a-4ed8-4478-9b7b-0da07fdcf4bc" providerId="ADAL" clId="{31A23771-F7C8-4AF3-BAD8-8EE3A15E25D1}" dt="2022-12-16T13:05:11.655" v="24" actId="14100"/>
      <pc:docMkLst>
        <pc:docMk/>
      </pc:docMkLst>
      <pc:sldMasterChg chg="addSp delSp modSp modSldLayout">
        <pc:chgData name="Christian Tominski" userId="6eb7925a-4ed8-4478-9b7b-0da07fdcf4bc" providerId="ADAL" clId="{31A23771-F7C8-4AF3-BAD8-8EE3A15E25D1}" dt="2022-12-16T13:05:11.655" v="24" actId="14100"/>
        <pc:sldMasterMkLst>
          <pc:docMk/>
          <pc:sldMasterMk cId="1940172702" sldId="2147483648"/>
        </pc:sldMasterMkLst>
        <pc:picChg chg="del">
          <ac:chgData name="Christian Tominski" userId="6eb7925a-4ed8-4478-9b7b-0da07fdcf4bc" providerId="ADAL" clId="{31A23771-F7C8-4AF3-BAD8-8EE3A15E25D1}" dt="2022-12-16T13:03:34.842" v="10" actId="478"/>
          <ac:picMkLst>
            <pc:docMk/>
            <pc:sldMasterMk cId="1940172702" sldId="2147483648"/>
            <ac:picMk id="7" creationId="{AAD955C0-25FE-4824-AC1F-5A79C778B1BA}"/>
          </ac:picMkLst>
        </pc:picChg>
        <pc:picChg chg="add mod">
          <ac:chgData name="Christian Tominski" userId="6eb7925a-4ed8-4478-9b7b-0da07fdcf4bc" providerId="ADAL" clId="{31A23771-F7C8-4AF3-BAD8-8EE3A15E25D1}" dt="2022-12-16T13:05:11.655" v="24" actId="14100"/>
          <ac:picMkLst>
            <pc:docMk/>
            <pc:sldMasterMk cId="1940172702" sldId="2147483648"/>
            <ac:picMk id="9" creationId="{A4DFA8A7-ADFA-4BEF-9FF8-DFBE7C3E53F5}"/>
          </ac:picMkLst>
        </pc:picChg>
        <pc:sldLayoutChg chg="addSp delSp modSp">
          <pc:chgData name="Christian Tominski" userId="6eb7925a-4ed8-4478-9b7b-0da07fdcf4bc" providerId="ADAL" clId="{31A23771-F7C8-4AF3-BAD8-8EE3A15E25D1}" dt="2022-12-16T13:03:22.192" v="8"/>
          <pc:sldLayoutMkLst>
            <pc:docMk/>
            <pc:sldMasterMk cId="1940172702" sldId="2147483648"/>
            <pc:sldLayoutMk cId="2985869658" sldId="2147483649"/>
          </pc:sldLayoutMkLst>
          <pc:picChg chg="add del mod">
            <ac:chgData name="Christian Tominski" userId="6eb7925a-4ed8-4478-9b7b-0da07fdcf4bc" providerId="ADAL" clId="{31A23771-F7C8-4AF3-BAD8-8EE3A15E25D1}" dt="2022-12-16T13:03:22.192" v="8"/>
            <ac:picMkLst>
              <pc:docMk/>
              <pc:sldMasterMk cId="1940172702" sldId="2147483648"/>
              <pc:sldLayoutMk cId="2985869658" sldId="2147483649"/>
              <ac:picMk id="8" creationId="{04A7536C-AE79-4616-BB06-63013F008C9B}"/>
            </ac:picMkLst>
          </pc:picChg>
        </pc:sldLayoutChg>
      </pc:sldMasterChg>
    </pc:docChg>
  </pc:docChgLst>
  <pc:docChgLst>
    <pc:chgData name="Christian Tominski" userId="6eb7925a-4ed8-4478-9b7b-0da07fdcf4bc" providerId="ADAL" clId="{71AD8EC8-2FE9-43B6-B263-09CFC418E568}"/>
  </pc:docChgLst>
  <pc:docChgLst>
    <pc:chgData name="Christian Tominski" userId="6eb7925a-4ed8-4478-9b7b-0da07fdcf4bc" providerId="ADAL" clId="{6380C21C-2887-4ABD-868E-2C68109845C1}"/>
  </pc:docChgLst>
  <pc:docChgLst>
    <pc:chgData name="Christian Tominski" userId="6eb7925a-4ed8-4478-9b7b-0da07fdcf4bc" providerId="ADAL" clId="{9FD69C30-0B1B-4D73-9099-C99948AA3D61}"/>
  </pc:docChgLst>
  <pc:docChgLst>
    <pc:chgData name="Christian Tominski" userId="6eb7925a-4ed8-4478-9b7b-0da07fdcf4bc" providerId="ADAL" clId="{5FDD6CCF-DD73-4CE2-986D-B1B5A93E0F17}"/>
  </pc:docChgLst>
  <pc:docChgLst>
    <pc:chgData name="Christian Tominski" userId="6eb7925a-4ed8-4478-9b7b-0da07fdcf4bc" providerId="ADAL" clId="{75FB4F6E-6CEF-42B8-BCD6-1A798330F1E3}"/>
    <pc:docChg chg="undo custSel modSld">
      <pc:chgData name="Christian Tominski" userId="6eb7925a-4ed8-4478-9b7b-0da07fdcf4bc" providerId="ADAL" clId="{75FB4F6E-6CEF-42B8-BCD6-1A798330F1E3}" dt="2022-12-15T10:08:17.556" v="667" actId="6549"/>
      <pc:docMkLst>
        <pc:docMk/>
      </pc:docMkLst>
      <pc:sldChg chg="modSp">
        <pc:chgData name="Christian Tominski" userId="6eb7925a-4ed8-4478-9b7b-0da07fdcf4bc" providerId="ADAL" clId="{75FB4F6E-6CEF-42B8-BCD6-1A798330F1E3}" dt="2022-12-15T09:59:00.632" v="481" actId="20577"/>
        <pc:sldMkLst>
          <pc:docMk/>
          <pc:sldMk cId="2845356227" sldId="258"/>
        </pc:sldMkLst>
        <pc:spChg chg="mod">
          <ac:chgData name="Christian Tominski" userId="6eb7925a-4ed8-4478-9b7b-0da07fdcf4bc" providerId="ADAL" clId="{75FB4F6E-6CEF-42B8-BCD6-1A798330F1E3}" dt="2022-12-15T09:59:00.632" v="481" actId="20577"/>
          <ac:spMkLst>
            <pc:docMk/>
            <pc:sldMk cId="2845356227" sldId="258"/>
            <ac:spMk id="3" creationId="{5CB84DAD-4550-4767-A8C4-FE9124E8A58E}"/>
          </ac:spMkLst>
        </pc:spChg>
      </pc:sldChg>
      <pc:sldChg chg="addSp delSp modSp delAnim modAnim">
        <pc:chgData name="Christian Tominski" userId="6eb7925a-4ed8-4478-9b7b-0da07fdcf4bc" providerId="ADAL" clId="{75FB4F6E-6CEF-42B8-BCD6-1A798330F1E3}" dt="2022-12-12T13:41:02.382" v="319" actId="478"/>
        <pc:sldMkLst>
          <pc:docMk/>
          <pc:sldMk cId="406042083" sldId="262"/>
        </pc:sldMkLst>
        <pc:spChg chg="add del mod">
          <ac:chgData name="Christian Tominski" userId="6eb7925a-4ed8-4478-9b7b-0da07fdcf4bc" providerId="ADAL" clId="{75FB4F6E-6CEF-42B8-BCD6-1A798330F1E3}" dt="2022-12-12T13:41:02.382" v="319" actId="478"/>
          <ac:spMkLst>
            <pc:docMk/>
            <pc:sldMk cId="406042083" sldId="262"/>
            <ac:spMk id="16" creationId="{837784D8-58AD-4C40-A76E-997AE47F3E47}"/>
          </ac:spMkLst>
        </pc:spChg>
        <pc:spChg chg="add mod">
          <ac:chgData name="Christian Tominski" userId="6eb7925a-4ed8-4478-9b7b-0da07fdcf4bc" providerId="ADAL" clId="{75FB4F6E-6CEF-42B8-BCD6-1A798330F1E3}" dt="2022-12-12T13:40:59.437" v="318"/>
          <ac:spMkLst>
            <pc:docMk/>
            <pc:sldMk cId="406042083" sldId="262"/>
            <ac:spMk id="19" creationId="{48917B66-67EF-49B1-8B6F-5620942AAF53}"/>
          </ac:spMkLst>
        </pc:spChg>
      </pc:sldChg>
      <pc:sldChg chg="modSp">
        <pc:chgData name="Christian Tominski" userId="6eb7925a-4ed8-4478-9b7b-0da07fdcf4bc" providerId="ADAL" clId="{75FB4F6E-6CEF-42B8-BCD6-1A798330F1E3}" dt="2022-12-15T09:55:56.118" v="443"/>
        <pc:sldMkLst>
          <pc:docMk/>
          <pc:sldMk cId="3930835545" sldId="267"/>
        </pc:sldMkLst>
        <pc:spChg chg="mod">
          <ac:chgData name="Christian Tominski" userId="6eb7925a-4ed8-4478-9b7b-0da07fdcf4bc" providerId="ADAL" clId="{75FB4F6E-6CEF-42B8-BCD6-1A798330F1E3}" dt="2022-12-15T09:55:56.118" v="443"/>
          <ac:spMkLst>
            <pc:docMk/>
            <pc:sldMk cId="3930835545" sldId="267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2T13:38:08.543" v="179" actId="6549"/>
        <pc:sldMkLst>
          <pc:docMk/>
          <pc:sldMk cId="0" sldId="268"/>
        </pc:sldMkLst>
        <pc:spChg chg="mod">
          <ac:chgData name="Christian Tominski" userId="6eb7925a-4ed8-4478-9b7b-0da07fdcf4bc" providerId="ADAL" clId="{75FB4F6E-6CEF-42B8-BCD6-1A798330F1E3}" dt="2022-12-12T13:38:08.543" v="179" actId="6549"/>
          <ac:spMkLst>
            <pc:docMk/>
            <pc:sldMk cId="0" sldId="268"/>
            <ac:spMk id="6" creationId="{00000000-0000-0000-0000-000000000000}"/>
          </ac:spMkLst>
        </pc:spChg>
      </pc:sldChg>
      <pc:sldChg chg="modSp">
        <pc:chgData name="Christian Tominski" userId="6eb7925a-4ed8-4478-9b7b-0da07fdcf4bc" providerId="ADAL" clId="{75FB4F6E-6CEF-42B8-BCD6-1A798330F1E3}" dt="2022-12-15T09:56:01.797" v="444"/>
        <pc:sldMkLst>
          <pc:docMk/>
          <pc:sldMk cId="2233766787" sldId="269"/>
        </pc:sldMkLst>
        <pc:spChg chg="mod">
          <ac:chgData name="Christian Tominski" userId="6eb7925a-4ed8-4478-9b7b-0da07fdcf4bc" providerId="ADAL" clId="{75FB4F6E-6CEF-42B8-BCD6-1A798330F1E3}" dt="2022-12-15T09:56:01.797" v="444"/>
          <ac:spMkLst>
            <pc:docMk/>
            <pc:sldMk cId="2233766787" sldId="269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5T09:56:04.517" v="445"/>
        <pc:sldMkLst>
          <pc:docMk/>
          <pc:sldMk cId="597556873" sldId="270"/>
        </pc:sldMkLst>
        <pc:spChg chg="mod">
          <ac:chgData name="Christian Tominski" userId="6eb7925a-4ed8-4478-9b7b-0da07fdcf4bc" providerId="ADAL" clId="{75FB4F6E-6CEF-42B8-BCD6-1A798330F1E3}" dt="2022-12-15T09:56:04.517" v="445"/>
          <ac:spMkLst>
            <pc:docMk/>
            <pc:sldMk cId="597556873" sldId="270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2T13:45:16.083" v="348" actId="20577"/>
        <pc:sldMkLst>
          <pc:docMk/>
          <pc:sldMk cId="1191664662" sldId="271"/>
        </pc:sldMkLst>
        <pc:spChg chg="mod">
          <ac:chgData name="Christian Tominski" userId="6eb7925a-4ed8-4478-9b7b-0da07fdcf4bc" providerId="ADAL" clId="{75FB4F6E-6CEF-42B8-BCD6-1A798330F1E3}" dt="2022-12-12T13:45:16.083" v="348" actId="20577"/>
          <ac:spMkLst>
            <pc:docMk/>
            <pc:sldMk cId="1191664662" sldId="271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2T13:33:13.174" v="75" actId="20577"/>
        <pc:sldMkLst>
          <pc:docMk/>
          <pc:sldMk cId="392908130" sldId="341"/>
        </pc:sldMkLst>
        <pc:spChg chg="mod">
          <ac:chgData name="Christian Tominski" userId="6eb7925a-4ed8-4478-9b7b-0da07fdcf4bc" providerId="ADAL" clId="{75FB4F6E-6CEF-42B8-BCD6-1A798330F1E3}" dt="2022-12-12T13:32:36.706" v="39" actId="20577"/>
          <ac:spMkLst>
            <pc:docMk/>
            <pc:sldMk cId="392908130" sldId="341"/>
            <ac:spMk id="3" creationId="{5CB84DAD-4550-4767-A8C4-FE9124E8A58E}"/>
          </ac:spMkLst>
        </pc:spChg>
        <pc:spChg chg="mod">
          <ac:chgData name="Christian Tominski" userId="6eb7925a-4ed8-4478-9b7b-0da07fdcf4bc" providerId="ADAL" clId="{75FB4F6E-6CEF-42B8-BCD6-1A798330F1E3}" dt="2022-12-12T13:33:13.174" v="75" actId="20577"/>
          <ac:spMkLst>
            <pc:docMk/>
            <pc:sldMk cId="392908130" sldId="341"/>
            <ac:spMk id="11" creationId="{695AB0A9-8426-48FA-95BD-7A6AD8D9D59C}"/>
          </ac:spMkLst>
        </pc:spChg>
      </pc:sldChg>
      <pc:sldChg chg="modSp">
        <pc:chgData name="Christian Tominski" userId="6eb7925a-4ed8-4478-9b7b-0da07fdcf4bc" providerId="ADAL" clId="{75FB4F6E-6CEF-42B8-BCD6-1A798330F1E3}" dt="2022-12-12T13:35:38.110" v="131" actId="20577"/>
        <pc:sldMkLst>
          <pc:docMk/>
          <pc:sldMk cId="1683716412" sldId="342"/>
        </pc:sldMkLst>
        <pc:spChg chg="mod">
          <ac:chgData name="Christian Tominski" userId="6eb7925a-4ed8-4478-9b7b-0da07fdcf4bc" providerId="ADAL" clId="{75FB4F6E-6CEF-42B8-BCD6-1A798330F1E3}" dt="2022-12-12T13:35:38.110" v="131" actId="20577"/>
          <ac:spMkLst>
            <pc:docMk/>
            <pc:sldMk cId="1683716412" sldId="342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2T13:37:52.029" v="160" actId="6549"/>
        <pc:sldMkLst>
          <pc:docMk/>
          <pc:sldMk cId="0" sldId="343"/>
        </pc:sldMkLst>
        <pc:spChg chg="mod">
          <ac:chgData name="Christian Tominski" userId="6eb7925a-4ed8-4478-9b7b-0da07fdcf4bc" providerId="ADAL" clId="{75FB4F6E-6CEF-42B8-BCD6-1A798330F1E3}" dt="2022-12-12T13:37:52.029" v="160" actId="6549"/>
          <ac:spMkLst>
            <pc:docMk/>
            <pc:sldMk cId="0" sldId="343"/>
            <ac:spMk id="127" creationId="{00000000-0000-0000-0000-000000000000}"/>
          </ac:spMkLst>
        </pc:spChg>
      </pc:sldChg>
      <pc:sldChg chg="modSp">
        <pc:chgData name="Christian Tominski" userId="6eb7925a-4ed8-4478-9b7b-0da07fdcf4bc" providerId="ADAL" clId="{75FB4F6E-6CEF-42B8-BCD6-1A798330F1E3}" dt="2022-12-12T13:37:44.473" v="146" actId="20577"/>
        <pc:sldMkLst>
          <pc:docMk/>
          <pc:sldMk cId="0" sldId="344"/>
        </pc:sldMkLst>
        <pc:spChg chg="mod">
          <ac:chgData name="Christian Tominski" userId="6eb7925a-4ed8-4478-9b7b-0da07fdcf4bc" providerId="ADAL" clId="{75FB4F6E-6CEF-42B8-BCD6-1A798330F1E3}" dt="2022-12-12T13:37:44.473" v="146" actId="20577"/>
          <ac:spMkLst>
            <pc:docMk/>
            <pc:sldMk cId="0" sldId="344"/>
            <ac:spMk id="7" creationId="{00000000-0000-0000-0000-000000000000}"/>
          </ac:spMkLst>
        </pc:spChg>
      </pc:sldChg>
      <pc:sldChg chg="addSp modSp modAnim">
        <pc:chgData name="Christian Tominski" userId="6eb7925a-4ed8-4478-9b7b-0da07fdcf4bc" providerId="ADAL" clId="{75FB4F6E-6CEF-42B8-BCD6-1A798330F1E3}" dt="2022-12-12T13:40:43.169" v="315" actId="14100"/>
        <pc:sldMkLst>
          <pc:docMk/>
          <pc:sldMk cId="1606275443" sldId="349"/>
        </pc:sldMkLst>
        <pc:spChg chg="add mod">
          <ac:chgData name="Christian Tominski" userId="6eb7925a-4ed8-4478-9b7b-0da07fdcf4bc" providerId="ADAL" clId="{75FB4F6E-6CEF-42B8-BCD6-1A798330F1E3}" dt="2022-12-12T13:40:43.169" v="315" actId="14100"/>
          <ac:spMkLst>
            <pc:docMk/>
            <pc:sldMk cId="1606275443" sldId="349"/>
            <ac:spMk id="17" creationId="{E2E34B3F-E47A-48CD-BDB6-7438C0B74A41}"/>
          </ac:spMkLst>
        </pc:spChg>
      </pc:sldChg>
      <pc:sldChg chg="modSp">
        <pc:chgData name="Christian Tominski" userId="6eb7925a-4ed8-4478-9b7b-0da07fdcf4bc" providerId="ADAL" clId="{75FB4F6E-6CEF-42B8-BCD6-1A798330F1E3}" dt="2022-12-12T13:34:34.181" v="100" actId="20577"/>
        <pc:sldMkLst>
          <pc:docMk/>
          <pc:sldMk cId="2344212069" sldId="352"/>
        </pc:sldMkLst>
        <pc:spChg chg="mod">
          <ac:chgData name="Christian Tominski" userId="6eb7925a-4ed8-4478-9b7b-0da07fdcf4bc" providerId="ADAL" clId="{75FB4F6E-6CEF-42B8-BCD6-1A798330F1E3}" dt="2022-12-12T13:34:34.181" v="100" actId="20577"/>
          <ac:spMkLst>
            <pc:docMk/>
            <pc:sldMk cId="2344212069" sldId="352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5T09:56:08.690" v="446"/>
        <pc:sldMkLst>
          <pc:docMk/>
          <pc:sldMk cId="2774916914" sldId="355"/>
        </pc:sldMkLst>
        <pc:spChg chg="mod">
          <ac:chgData name="Christian Tominski" userId="6eb7925a-4ed8-4478-9b7b-0da07fdcf4bc" providerId="ADAL" clId="{75FB4F6E-6CEF-42B8-BCD6-1A798330F1E3}" dt="2022-12-15T09:56:08.690" v="446"/>
          <ac:spMkLst>
            <pc:docMk/>
            <pc:sldMk cId="2774916914" sldId="355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7:16.178" v="449"/>
        <pc:sldMkLst>
          <pc:docMk/>
          <pc:sldMk cId="1711183581" sldId="356"/>
        </pc:sldMkLst>
        <pc:spChg chg="mod">
          <ac:chgData name="Christian Tominski" userId="6eb7925a-4ed8-4478-9b7b-0da07fdcf4bc" providerId="ADAL" clId="{75FB4F6E-6CEF-42B8-BCD6-1A798330F1E3}" dt="2022-12-15T09:57:16.178" v="449"/>
          <ac:spMkLst>
            <pc:docMk/>
            <pc:sldMk cId="1711183581" sldId="356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6:54.719" v="447"/>
        <pc:sldMkLst>
          <pc:docMk/>
          <pc:sldMk cId="2393639132" sldId="357"/>
        </pc:sldMkLst>
        <pc:spChg chg="mod">
          <ac:chgData name="Christian Tominski" userId="6eb7925a-4ed8-4478-9b7b-0da07fdcf4bc" providerId="ADAL" clId="{75FB4F6E-6CEF-42B8-BCD6-1A798330F1E3}" dt="2022-12-15T09:56:54.719" v="447"/>
          <ac:spMkLst>
            <pc:docMk/>
            <pc:sldMk cId="2393639132" sldId="357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7:04.910" v="448"/>
        <pc:sldMkLst>
          <pc:docMk/>
          <pc:sldMk cId="2214932263" sldId="358"/>
        </pc:sldMkLst>
        <pc:spChg chg="mod">
          <ac:chgData name="Christian Tominski" userId="6eb7925a-4ed8-4478-9b7b-0da07fdcf4bc" providerId="ADAL" clId="{75FB4F6E-6CEF-42B8-BCD6-1A798330F1E3}" dt="2022-12-15T09:57:04.910" v="448"/>
          <ac:spMkLst>
            <pc:docMk/>
            <pc:sldMk cId="2214932263" sldId="358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8:02.522" v="460" actId="14100"/>
        <pc:sldMkLst>
          <pc:docMk/>
          <pc:sldMk cId="1078343514" sldId="359"/>
        </pc:sldMkLst>
        <pc:spChg chg="mod">
          <ac:chgData name="Christian Tominski" userId="6eb7925a-4ed8-4478-9b7b-0da07fdcf4bc" providerId="ADAL" clId="{75FB4F6E-6CEF-42B8-BCD6-1A798330F1E3}" dt="2022-12-15T09:58:02.522" v="460" actId="14100"/>
          <ac:spMkLst>
            <pc:docMk/>
            <pc:sldMk cId="1078343514" sldId="359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9:18.388" v="483" actId="113"/>
        <pc:sldMkLst>
          <pc:docMk/>
          <pc:sldMk cId="3267756604" sldId="360"/>
        </pc:sldMkLst>
        <pc:spChg chg="mod">
          <ac:chgData name="Christian Tominski" userId="6eb7925a-4ed8-4478-9b7b-0da07fdcf4bc" providerId="ADAL" clId="{75FB4F6E-6CEF-42B8-BCD6-1A798330F1E3}" dt="2022-12-15T09:59:18.388" v="483" actId="113"/>
          <ac:spMkLst>
            <pc:docMk/>
            <pc:sldMk cId="3267756604" sldId="360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09:59:37.238" v="484"/>
        <pc:sldMkLst>
          <pc:docMk/>
          <pc:sldMk cId="4047129945" sldId="361"/>
        </pc:sldMkLst>
        <pc:spChg chg="mod">
          <ac:chgData name="Christian Tominski" userId="6eb7925a-4ed8-4478-9b7b-0da07fdcf4bc" providerId="ADAL" clId="{75FB4F6E-6CEF-42B8-BCD6-1A798330F1E3}" dt="2022-12-15T09:59:37.238" v="484"/>
          <ac:spMkLst>
            <pc:docMk/>
            <pc:sldMk cId="4047129945" sldId="361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0:46.726" v="501" actId="20577"/>
        <pc:sldMkLst>
          <pc:docMk/>
          <pc:sldMk cId="4170282401" sldId="363"/>
        </pc:sldMkLst>
        <pc:spChg chg="mod">
          <ac:chgData name="Christian Tominski" userId="6eb7925a-4ed8-4478-9b7b-0da07fdcf4bc" providerId="ADAL" clId="{75FB4F6E-6CEF-42B8-BCD6-1A798330F1E3}" dt="2022-12-15T10:00:46.726" v="501" actId="20577"/>
          <ac:spMkLst>
            <pc:docMk/>
            <pc:sldMk cId="4170282401" sldId="363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1:35.316" v="508" actId="6549"/>
        <pc:sldMkLst>
          <pc:docMk/>
          <pc:sldMk cId="559266912" sldId="365"/>
        </pc:sldMkLst>
        <pc:spChg chg="mod">
          <ac:chgData name="Christian Tominski" userId="6eb7925a-4ed8-4478-9b7b-0da07fdcf4bc" providerId="ADAL" clId="{75FB4F6E-6CEF-42B8-BCD6-1A798330F1E3}" dt="2022-12-15T10:01:35.316" v="508" actId="6549"/>
          <ac:spMkLst>
            <pc:docMk/>
            <pc:sldMk cId="559266912" sldId="365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5:17.626" v="561" actId="6549"/>
        <pc:sldMkLst>
          <pc:docMk/>
          <pc:sldMk cId="400335612" sldId="367"/>
        </pc:sldMkLst>
        <pc:spChg chg="mod">
          <ac:chgData name="Christian Tominski" userId="6eb7925a-4ed8-4478-9b7b-0da07fdcf4bc" providerId="ADAL" clId="{75FB4F6E-6CEF-42B8-BCD6-1A798330F1E3}" dt="2022-12-15T10:05:17.626" v="561" actId="6549"/>
          <ac:spMkLst>
            <pc:docMk/>
            <pc:sldMk cId="400335612" sldId="367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6:47.884" v="624" actId="20577"/>
        <pc:sldMkLst>
          <pc:docMk/>
          <pc:sldMk cId="2541695953" sldId="368"/>
        </pc:sldMkLst>
        <pc:spChg chg="mod">
          <ac:chgData name="Christian Tominski" userId="6eb7925a-4ed8-4478-9b7b-0da07fdcf4bc" providerId="ADAL" clId="{75FB4F6E-6CEF-42B8-BCD6-1A798330F1E3}" dt="2022-12-15T10:06:47.884" v="624" actId="20577"/>
          <ac:spMkLst>
            <pc:docMk/>
            <pc:sldMk cId="2541695953" sldId="368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5:39.131" v="563" actId="20577"/>
        <pc:sldMkLst>
          <pc:docMk/>
          <pc:sldMk cId="2752014497" sldId="369"/>
        </pc:sldMkLst>
        <pc:spChg chg="mod">
          <ac:chgData name="Christian Tominski" userId="6eb7925a-4ed8-4478-9b7b-0da07fdcf4bc" providerId="ADAL" clId="{75FB4F6E-6CEF-42B8-BCD6-1A798330F1E3}" dt="2022-12-15T10:02:57.649" v="523" actId="20577"/>
          <ac:spMkLst>
            <pc:docMk/>
            <pc:sldMk cId="2752014497" sldId="369"/>
            <ac:spMk id="3" creationId="{4FA52835-88A7-45E9-94B5-2EC47B534E54}"/>
          </ac:spMkLst>
        </pc:spChg>
        <pc:spChg chg="mod">
          <ac:chgData name="Christian Tominski" userId="6eb7925a-4ed8-4478-9b7b-0da07fdcf4bc" providerId="ADAL" clId="{75FB4F6E-6CEF-42B8-BCD6-1A798330F1E3}" dt="2022-12-15T10:05:39.131" v="563" actId="20577"/>
          <ac:spMkLst>
            <pc:docMk/>
            <pc:sldMk cId="2752014497" sldId="369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5T10:08:17.556" v="667" actId="6549"/>
        <pc:sldMkLst>
          <pc:docMk/>
          <pc:sldMk cId="1430612135" sldId="370"/>
        </pc:sldMkLst>
        <pc:spChg chg="mod">
          <ac:chgData name="Christian Tominski" userId="6eb7925a-4ed8-4478-9b7b-0da07fdcf4bc" providerId="ADAL" clId="{75FB4F6E-6CEF-42B8-BCD6-1A798330F1E3}" dt="2022-12-15T10:08:17.556" v="667" actId="6549"/>
          <ac:spMkLst>
            <pc:docMk/>
            <pc:sldMk cId="1430612135" sldId="370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2T13:36:43.001" v="136" actId="6549"/>
        <pc:sldMkLst>
          <pc:docMk/>
          <pc:sldMk cId="139728399" sldId="371"/>
        </pc:sldMkLst>
        <pc:spChg chg="mod">
          <ac:chgData name="Christian Tominski" userId="6eb7925a-4ed8-4478-9b7b-0da07fdcf4bc" providerId="ADAL" clId="{75FB4F6E-6CEF-42B8-BCD6-1A798330F1E3}" dt="2022-12-12T13:36:22.229" v="135" actId="6549"/>
          <ac:spMkLst>
            <pc:docMk/>
            <pc:sldMk cId="139728399" sldId="371"/>
            <ac:spMk id="3" creationId="{5CB84DAD-4550-4767-A8C4-FE9124E8A58E}"/>
          </ac:spMkLst>
        </pc:spChg>
        <pc:spChg chg="mod">
          <ac:chgData name="Christian Tominski" userId="6eb7925a-4ed8-4478-9b7b-0da07fdcf4bc" providerId="ADAL" clId="{75FB4F6E-6CEF-42B8-BCD6-1A798330F1E3}" dt="2022-12-12T13:36:43.001" v="136" actId="6549"/>
          <ac:spMkLst>
            <pc:docMk/>
            <pc:sldMk cId="139728399" sldId="371"/>
            <ac:spMk id="7" creationId="{EFE737E3-7637-4593-BF5C-ABBDFD860BEB}"/>
          </ac:spMkLst>
        </pc:spChg>
      </pc:sldChg>
      <pc:sldChg chg="modSp">
        <pc:chgData name="Christian Tominski" userId="6eb7925a-4ed8-4478-9b7b-0da07fdcf4bc" providerId="ADAL" clId="{75FB4F6E-6CEF-42B8-BCD6-1A798330F1E3}" dt="2022-12-15T10:07:27.646" v="651" actId="6549"/>
        <pc:sldMkLst>
          <pc:docMk/>
          <pc:sldMk cId="3664612337" sldId="373"/>
        </pc:sldMkLst>
        <pc:spChg chg="mod">
          <ac:chgData name="Christian Tominski" userId="6eb7925a-4ed8-4478-9b7b-0da07fdcf4bc" providerId="ADAL" clId="{75FB4F6E-6CEF-42B8-BCD6-1A798330F1E3}" dt="2022-12-15T10:07:27.646" v="651" actId="6549"/>
          <ac:spMkLst>
            <pc:docMk/>
            <pc:sldMk cId="3664612337" sldId="373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75FB4F6E-6CEF-42B8-BCD6-1A798330F1E3}" dt="2022-12-12T13:42:27.607" v="340" actId="20577"/>
        <pc:sldMkLst>
          <pc:docMk/>
          <pc:sldMk cId="372063687" sldId="375"/>
        </pc:sldMkLst>
        <pc:spChg chg="mod">
          <ac:chgData name="Christian Tominski" userId="6eb7925a-4ed8-4478-9b7b-0da07fdcf4bc" providerId="ADAL" clId="{75FB4F6E-6CEF-42B8-BCD6-1A798330F1E3}" dt="2022-12-12T13:42:27.607" v="340" actId="20577"/>
          <ac:spMkLst>
            <pc:docMk/>
            <pc:sldMk cId="372063687" sldId="375"/>
            <ac:spMk id="3" creationId="{5CB84DAD-4550-4767-A8C4-FE9124E8A58E}"/>
          </ac:spMkLst>
        </pc:spChg>
      </pc:sldChg>
      <pc:sldChg chg="modSp">
        <pc:chgData name="Christian Tominski" userId="6eb7925a-4ed8-4478-9b7b-0da07fdcf4bc" providerId="ADAL" clId="{75FB4F6E-6CEF-42B8-BCD6-1A798330F1E3}" dt="2022-12-12T13:30:38.174" v="1" actId="114"/>
        <pc:sldMkLst>
          <pc:docMk/>
          <pc:sldMk cId="2079410193" sldId="377"/>
        </pc:sldMkLst>
        <pc:spChg chg="mod">
          <ac:chgData name="Christian Tominski" userId="6eb7925a-4ed8-4478-9b7b-0da07fdcf4bc" providerId="ADAL" clId="{75FB4F6E-6CEF-42B8-BCD6-1A798330F1E3}" dt="2022-12-12T13:30:38.174" v="1" actId="114"/>
          <ac:spMkLst>
            <pc:docMk/>
            <pc:sldMk cId="2079410193" sldId="377"/>
            <ac:spMk id="3" creationId="{5CB84DAD-4550-4767-A8C4-FE9124E8A5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F857-894E-4C1A-916E-3BBF3461472F}" type="datetimeFigureOut">
              <a:rPr lang="aa-ET" smtClean="0"/>
              <a:t>12/16/2022</a:t>
            </a:fld>
            <a:endParaRPr lang="aa-E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1A4A3-1D19-4712-B27D-4710557593F6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502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3709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3102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3836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0180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1461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Weather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Health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Election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data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Abstract vs. spatial vs. temporal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59747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Weather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Health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Election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data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Abstract vs. spatial vs. temporal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7495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application goals: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Development of effective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Prevent or counteract network security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Investigate fraudulent financial transaction behavior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tasks: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data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Detect communalities and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Correct or edit data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16879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Smartphones and smartwatches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Multi-display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Virtual and augmented reality (VR and AR) aka. Immersive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5366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2170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Alternatives for nodes: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Icons with character 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Nodes placed according to time of occurrence in the novel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Alternatives for edges: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Curved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Orthogonal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7104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computations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Statistics (average, min, max)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Outlier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Simulations (climate models, finite element method)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29807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57927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8132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63620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39578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14646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14778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75193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3832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83560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1977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r>
              <a:rPr lang="en-US" dirty="0"/>
              <a:t>- Computer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66873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07194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60272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04240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45858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78872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66806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6680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disadvantages: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9709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4225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5344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5689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221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403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F8C8-6E22-430A-966C-9DA6E0AA9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68F4C-C5A7-47F9-91F8-E82593A00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9707-4F24-46CC-9BE5-AE6AA05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BAC-B25D-454E-8434-018F241EA994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23DC-F2E6-4246-905B-DF3DFCA0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1B5E-1414-4B29-97D8-09B6043F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85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913-FC9A-4BA5-8DAB-931CE91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2A994-0968-4EEC-A4C2-82A29D9A6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AEA9-0A69-4FEE-A59C-78D20A8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C499-F01D-4818-9887-9D8B28AAAA68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8CAD-B624-49D9-94A7-C03D954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598-694D-4452-92FB-6BF11FB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347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36B9B-4E08-4881-BB05-CDF52971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27CDB-AB41-4690-B76E-ADAB129A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64B5-5020-41C7-99F4-6B572A83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830-28D5-4557-A6BD-C8D77009F97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5669-CADA-4B86-ACE7-299AE008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D6C3-725A-49D4-8720-0757527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23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1B37-866A-4BA7-B8E3-0E6436A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21FC-528F-4CB4-83A2-C73198C3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E55B-3A1B-4F48-B157-5272C013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67E1-8D11-4896-B44D-D0D865499617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19D8-4EA8-45A4-867F-F5AEFD9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B661-BDE4-42F5-91F7-773B0EAA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201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E8D2-4C6D-45CE-ABEA-F61C6A7C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5DA1-3E02-4F87-82EC-511FEDA6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D2EB-89DF-43E3-8B6C-C3179797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F42C-3274-48FB-90FB-E51A5916EB8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DFA1-B713-426E-9F38-D82A174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F8ED-C838-4DC3-9844-14CF3E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447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1C3B-60F0-4BC2-9CC9-DB035449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A885-45CF-43B0-B885-D3A406C14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AFDFC-F972-4331-97EA-B615C260F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1D0F-CB8F-4ADF-A4E7-C89E00A1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F6F8-738D-47AC-91A0-32FA117E166B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073B-BE97-473A-82D8-A2297990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1415-7467-4B29-A611-B9CC392B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312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CB8F-0C14-4306-A510-B44D5E43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2EA8-5A6B-4476-B285-0CE22227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AFF95-6A4C-4D5A-999A-478651EDD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A9172-1B6E-4210-AD9E-551C8E16C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98DC7-4BFA-479B-9509-DEE616BB6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E403B-E8DB-4B9C-8036-11209E2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9FDA-6B59-4139-9501-536DBBACE937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960A5-6433-4A56-B5A7-F8CD5E1F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33D48-5EA3-41FD-A064-5824BB06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88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2C91-C313-41AB-A63F-D4928958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ACF39-02EF-41E5-A9FB-AC7BB4A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4FFA-75C3-445B-B090-43C36DFAD924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00923-24FC-4E4F-B9EA-58594478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526F8-34D0-4E2D-BF95-EC1B16EF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946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C602F-DD45-4B76-929A-F2C52E49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5633-0BE7-4A3A-AD1B-5D62B6EF2BC6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06AA6-968F-4EEE-9473-2D5DD486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9082-39BF-4B85-A836-EAA6995B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933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83C2-BDB0-4AAF-A8D9-D45360F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0E42-A850-4435-996F-2BA65C6D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A90B-A3DA-4C2C-B04F-434BEFC4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37FC-7394-49C2-9D23-CAE6472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CF34-4081-4CC0-9C4A-07A8A97991E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C3794-F599-4E0E-84BB-3691307D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9EBF0-33E3-4963-9246-4EF6AEBB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766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347A-685E-4B24-81F7-77132591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057ED-8B74-4DFD-BC28-EE0095C0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5709-2E3B-4329-84BD-3F2C7218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A4144-13BE-4548-B7C9-FB0896E8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32F7-FFAB-4BB9-887F-82160BD6EA80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8F5C-2D83-45DB-B357-EB90A378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3E464-1BA4-4B61-8975-3D90ED6E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2158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6D0A9-7B3F-4E50-9619-83FFE4B1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EC8F0-E6B4-49F6-A724-FAA78F4A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4863-EBF6-4973-8CE5-470709D7D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F277-35D5-4AAC-9A4A-07D51081480F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9FC9-8FC9-45C0-BF73-E855715C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858C-9435-48FE-B544-5A758689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CA3A21-040B-4875-A792-9E5D9E5CFF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78622" y="6348586"/>
            <a:ext cx="746937" cy="3734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DFA8A7-ADFA-4BEF-9FF8-DFBE7C3E53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97842" y="6356351"/>
            <a:ext cx="1280779" cy="3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ser.timeviz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07/s15327051hci0104_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201/9781315152707" TargetMode="External"/><Relationship Id="rId4" Type="http://schemas.openxmlformats.org/officeDocument/2006/relationships/hyperlink" Target="https://www.hsdl.org/?abstract&amp;did=48529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-rlNj2IA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's_quart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's_quart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todesk.com/research/publications/same-stats-different-graph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978-3-642-22571-0_1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dl.org/?abstract&amp;did=48529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41997.419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BCAF-DE3C-45FB-B5EF-C5BE2BE22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Visual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AB694-2A15-494B-96DA-DEFFF76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01 - 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9B624-7F83-401F-B4D3-09C94640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E852-3C7B-468A-B1C8-F609F6BC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</a:t>
            </a:fld>
            <a:endParaRPr lang="aa-E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48723-D7BA-4D59-8FFD-B808EBF3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A4FD-1F2B-4D8F-B64E-471D424E2559}" type="datetime1">
              <a:rPr lang="en-US" smtClean="0"/>
              <a:t>12/16/2022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318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29033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Visualization</a:t>
            </a:r>
          </a:p>
          <a:p>
            <a:r>
              <a:rPr lang="en-US" dirty="0"/>
              <a:t>Map data to visual representations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Visualization of temporal data</a:t>
            </a:r>
          </a:p>
          <a:p>
            <a:r>
              <a:rPr lang="en-US" dirty="0"/>
              <a:t>Many more techniques for all kinds of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95E8-D862-47B7-8831-B7BD1383A2B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10</a:t>
            </a:fld>
            <a:endParaRPr lang="aa-E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227041-6851-465F-9E29-5EFB2722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48" y="1825625"/>
            <a:ext cx="7769587" cy="4116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5AB0A9-8426-48FA-95BD-7A6AD8D9D59C}"/>
              </a:ext>
            </a:extLst>
          </p:cNvPr>
          <p:cNvSpPr/>
          <p:nvPr/>
        </p:nvSpPr>
        <p:spPr>
          <a:xfrm>
            <a:off x="3821648" y="5938723"/>
            <a:ext cx="1928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https://browser.timeviz.net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0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Visualization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Can make characteristics of data understandable</a:t>
            </a:r>
          </a:p>
          <a:p>
            <a:pPr lvl="1"/>
            <a:r>
              <a:rPr lang="en-US" dirty="0"/>
              <a:t>Utilizes human interpretation and reasoning capabilities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Insight might not be crisp and clear: Is a perceived pattern indeed a pattern in the data or just an artifact of the visual encoding?</a:t>
            </a:r>
          </a:p>
          <a:p>
            <a:pPr lvl="1"/>
            <a:r>
              <a:rPr lang="en-US" dirty="0"/>
              <a:t>Requires normal vision: What about people with visual impairments?</a:t>
            </a:r>
          </a:p>
          <a:p>
            <a:pPr lvl="1"/>
            <a:r>
              <a:rPr lang="en-US" dirty="0"/>
              <a:t>May be misleading (if not designed appropriately, deliberately or accidentally)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920D-65A7-463C-80B8-9613EA7633E8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4421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Interaction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A1F6-521F-402D-93B5-26ECF80508A4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12</a:t>
            </a:fld>
            <a:endParaRPr lang="aa-E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B4FDFC-8AB1-4F50-8242-4362EC0A38C3}"/>
              </a:ext>
            </a:extLst>
          </p:cNvPr>
          <p:cNvGrpSpPr/>
          <p:nvPr/>
        </p:nvGrpSpPr>
        <p:grpSpPr>
          <a:xfrm>
            <a:off x="773189" y="2665183"/>
            <a:ext cx="9160599" cy="1523495"/>
            <a:chOff x="3194234" y="3126590"/>
            <a:chExt cx="8580120" cy="15234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438D1E-08E9-461C-BA12-09CBC6189187}"/>
                </a:ext>
              </a:extLst>
            </p:cNvPr>
            <p:cNvSpPr/>
            <p:nvPr/>
          </p:nvSpPr>
          <p:spPr>
            <a:xfrm>
              <a:off x="3581400" y="3449756"/>
              <a:ext cx="81929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Are we analyzing data? Then we should be </a:t>
              </a:r>
              <a:r>
                <a:rPr lang="en-US" b="1" dirty="0"/>
                <a:t>manipulating</a:t>
              </a:r>
              <a:r>
                <a:rPr lang="en-US" dirty="0"/>
                <a:t> the </a:t>
              </a:r>
              <a:r>
                <a:rPr lang="en-US" b="1" dirty="0"/>
                <a:t>data themselves</a:t>
              </a:r>
              <a:r>
                <a:rPr lang="en-US" dirty="0"/>
                <a:t>;</a:t>
              </a:r>
            </a:p>
            <a:p>
              <a:r>
                <a:rPr lang="en-US" dirty="0"/>
                <a:t>or if we are designing an analysis of data, we should be </a:t>
              </a:r>
              <a:r>
                <a:rPr lang="en-US" b="1" dirty="0"/>
                <a:t>manipulating</a:t>
              </a:r>
              <a:r>
                <a:rPr lang="en-US" dirty="0"/>
                <a:t> the </a:t>
              </a:r>
              <a:r>
                <a:rPr lang="en-US" b="1" dirty="0"/>
                <a:t>analytic structures themselves</a:t>
              </a:r>
              <a:r>
                <a:rPr lang="en-US" dirty="0"/>
                <a:t>.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>
                  <a:hlinkClick r:id="rId3"/>
                </a:rPr>
                <a:t>Hutchins et al., 1985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EEC3DA-37FF-4217-9B01-5F6B9A8FDB70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3841CD-C806-4A93-8FD9-2467120E6F19}"/>
              </a:ext>
            </a:extLst>
          </p:cNvPr>
          <p:cNvGrpSpPr/>
          <p:nvPr/>
        </p:nvGrpSpPr>
        <p:grpSpPr>
          <a:xfrm>
            <a:off x="3219174" y="1324641"/>
            <a:ext cx="8581570" cy="1523495"/>
            <a:chOff x="3194234" y="3126590"/>
            <a:chExt cx="8581570" cy="15234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132DF3-98A7-4FD4-ADC9-1BD8270C9DEF}"/>
                </a:ext>
              </a:extLst>
            </p:cNvPr>
            <p:cNvSpPr/>
            <p:nvPr/>
          </p:nvSpPr>
          <p:spPr>
            <a:xfrm>
              <a:off x="3581399" y="3449756"/>
              <a:ext cx="81944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graphic is not ‘drawn’ once and for all; it is </a:t>
              </a:r>
              <a:r>
                <a:rPr lang="en-US" b="1" dirty="0"/>
                <a:t>‘constructed’ and reconstructed</a:t>
              </a:r>
              <a:r>
                <a:rPr lang="en-US" dirty="0"/>
                <a:t> until it reveals </a:t>
              </a:r>
              <a:r>
                <a:rPr lang="en-US" b="1" dirty="0"/>
                <a:t>all the relationships</a:t>
              </a:r>
              <a:r>
                <a:rPr lang="en-US" dirty="0"/>
                <a:t> constituted by the </a:t>
              </a:r>
              <a:r>
                <a:rPr lang="en-US" b="1" dirty="0"/>
                <a:t>interplay of the data</a:t>
              </a:r>
              <a:r>
                <a:rPr lang="en-US" dirty="0"/>
                <a:t>. The best graphic operations are those </a:t>
              </a:r>
              <a:r>
                <a:rPr lang="en-US" b="1" dirty="0"/>
                <a:t>carried out by the decision-maker</a:t>
              </a:r>
              <a:r>
                <a:rPr lang="en-US" dirty="0"/>
                <a:t> himself.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 err="1"/>
                <a:t>Bertin</a:t>
              </a:r>
              <a:r>
                <a:rPr lang="en-US" dirty="0"/>
                <a:t>, 1981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3138-5E9F-4D8E-9A5A-3AFC611F5AA1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F35C36-0DA9-47E7-BDBD-D4F8067D1899}"/>
              </a:ext>
            </a:extLst>
          </p:cNvPr>
          <p:cNvGrpSpPr/>
          <p:nvPr/>
        </p:nvGrpSpPr>
        <p:grpSpPr>
          <a:xfrm>
            <a:off x="1136890" y="4000144"/>
            <a:ext cx="4799694" cy="1200329"/>
            <a:chOff x="3194234" y="3126590"/>
            <a:chExt cx="4799694" cy="1200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1DA17E-BA6C-4119-82DF-5D258656E5FB}"/>
                </a:ext>
              </a:extLst>
            </p:cNvPr>
            <p:cNvSpPr/>
            <p:nvPr/>
          </p:nvSpPr>
          <p:spPr>
            <a:xfrm>
              <a:off x="3581399" y="3449756"/>
              <a:ext cx="44125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Interaction is </a:t>
              </a:r>
              <a:r>
                <a:rPr lang="en-US" b="1" dirty="0"/>
                <a:t>the fuel</a:t>
              </a:r>
              <a:r>
                <a:rPr lang="en-US" dirty="0"/>
                <a:t> for analytic discourse.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>
                  <a:hlinkClick r:id="rId4"/>
                </a:rPr>
                <a:t>Thomas &amp; Cook, 2005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E7FC5D-BB6C-489D-A344-B5784482E0DC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B2DC2D-4EA8-4557-9DA3-ED6B0DBD127D}"/>
              </a:ext>
            </a:extLst>
          </p:cNvPr>
          <p:cNvGrpSpPr/>
          <p:nvPr/>
        </p:nvGrpSpPr>
        <p:grpSpPr>
          <a:xfrm>
            <a:off x="4056391" y="4969641"/>
            <a:ext cx="7596099" cy="1246496"/>
            <a:chOff x="3194234" y="3126590"/>
            <a:chExt cx="7596099" cy="12464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C9AA4C-8D49-447F-9FA6-4A7BF109806D}"/>
                </a:ext>
              </a:extLst>
            </p:cNvPr>
            <p:cNvSpPr/>
            <p:nvPr/>
          </p:nvSpPr>
          <p:spPr>
            <a:xfrm>
              <a:off x="3581399" y="3449756"/>
              <a:ext cx="72089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While </a:t>
              </a:r>
              <a:r>
                <a:rPr lang="en-US" b="1" dirty="0"/>
                <a:t>visual representations</a:t>
              </a:r>
              <a:r>
                <a:rPr lang="en-US" dirty="0"/>
                <a:t> may </a:t>
              </a:r>
              <a:r>
                <a:rPr lang="en-US" b="1" dirty="0"/>
                <a:t>provoke curiosity</a:t>
              </a:r>
              <a:r>
                <a:rPr lang="en-US" dirty="0"/>
                <a:t>,</a:t>
              </a:r>
              <a:br>
                <a:rPr lang="en-US" dirty="0"/>
              </a:br>
              <a:r>
                <a:rPr lang="en-US" b="1" dirty="0"/>
                <a:t>interaction</a:t>
              </a:r>
              <a:r>
                <a:rPr lang="en-US" dirty="0"/>
                <a:t> provides the means </a:t>
              </a:r>
              <a:r>
                <a:rPr lang="en-US" b="1" dirty="0"/>
                <a:t>to satisfy it</a:t>
              </a:r>
              <a:r>
                <a:rPr lang="en-US" dirty="0"/>
                <a:t>.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 err="1">
                  <a:hlinkClick r:id="rId5"/>
                </a:rPr>
                <a:t>Tominski</a:t>
              </a:r>
              <a:r>
                <a:rPr lang="en-US" dirty="0">
                  <a:hlinkClick r:id="rId5"/>
                </a:rPr>
                <a:t> &amp; Schumann, 2020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59A280-AD8C-4E07-BF66-AC24D00781F5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23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01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Interaction</a:t>
            </a:r>
          </a:p>
          <a:p>
            <a:r>
              <a:rPr lang="en-US" dirty="0"/>
              <a:t>Interactively explore the data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Tangible views</a:t>
            </a:r>
          </a:p>
          <a:p>
            <a:r>
              <a:rPr lang="en-US" dirty="0"/>
              <a:t>Many more techniques for all kinds of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A75-A96A-4222-BF2F-81023E171FC2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13</a:t>
            </a:fld>
            <a:endParaRPr lang="aa-ET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D1CAB0-60FA-46DE-9EF9-07F18181B46C}"/>
              </a:ext>
            </a:extLst>
          </p:cNvPr>
          <p:cNvSpPr/>
          <p:nvPr/>
        </p:nvSpPr>
        <p:spPr>
          <a:xfrm>
            <a:off x="6081853" y="5461523"/>
            <a:ext cx="3208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https://www.youtube.com/watch?v=Pw-rlNj2IAY</a:t>
            </a:r>
            <a:endParaRPr lang="en-US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E38D06-0156-4E70-A299-9D7258FE3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9" t="22313" b="7696"/>
          <a:stretch/>
        </p:blipFill>
        <p:spPr>
          <a:xfrm>
            <a:off x="4727160" y="2282754"/>
            <a:ext cx="5918200" cy="31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1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Interaction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Brings flexibility to data analysis</a:t>
            </a:r>
          </a:p>
          <a:p>
            <a:pPr lvl="1"/>
            <a:r>
              <a:rPr lang="en-US" dirty="0"/>
              <a:t>Support human creative problem solving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May be difficult to discover</a:t>
            </a:r>
          </a:p>
          <a:p>
            <a:pPr lvl="1"/>
            <a:r>
              <a:rPr lang="en-US" dirty="0"/>
              <a:t>Can be tiresome and costly</a:t>
            </a:r>
          </a:p>
          <a:p>
            <a:pPr lvl="1"/>
            <a:r>
              <a:rPr lang="en-US" dirty="0"/>
              <a:t>Requires additional effort to ensure reproducibility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D5B1-202E-4A34-843F-88D6B686421E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4173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to apply interactive visual data analysis?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FF67-A795-4667-9E83-F6CB781F3575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6B8A-153A-4619-A858-3E939E03F1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4302" y="2785487"/>
            <a:ext cx="2417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/>
              <a:t>Computation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5056" y="2493134"/>
            <a:ext cx="5747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/>
              <a:t>Clear problem, answer can be computed, do: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1711" y="4039358"/>
            <a:ext cx="235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/>
              <a:t>Visualization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6879" y="3734466"/>
            <a:ext cx="737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/>
              <a:t>Ill-defined problem, answer can hardly be computed, add: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50376" y="5298951"/>
            <a:ext cx="204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/>
              <a:t>Interaction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58178" y="4992655"/>
            <a:ext cx="844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/>
              <a:t>If single computation and visual representation do not suffice, add: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6934837" y="3055180"/>
            <a:ext cx="673266" cy="718654"/>
          </a:xfrm>
          <a:prstGeom prst="bentArrow">
            <a:avLst>
              <a:gd name="adj1" fmla="val 12087"/>
              <a:gd name="adj2" fmla="val 17463"/>
              <a:gd name="adj3" fmla="val 40863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282817">
            <a:off x="9346247" y="5748647"/>
            <a:ext cx="2505792" cy="2317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Many real-world problems are here!</a:t>
            </a:r>
          </a:p>
        </p:txBody>
      </p:sp>
      <p:sp>
        <p:nvSpPr>
          <p:cNvPr id="17" name="Bent Arrow 16"/>
          <p:cNvSpPr/>
          <p:nvPr/>
        </p:nvSpPr>
        <p:spPr>
          <a:xfrm rot="5400000">
            <a:off x="8790179" y="4318006"/>
            <a:ext cx="673266" cy="718654"/>
          </a:xfrm>
          <a:prstGeom prst="bentArrow">
            <a:avLst>
              <a:gd name="adj1" fmla="val 12087"/>
              <a:gd name="adj2" fmla="val 17463"/>
              <a:gd name="adj3" fmla="val 40863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1" grpId="0"/>
      <p:bldP spid="22" grpId="0" animBg="1"/>
      <p:bldP spid="2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a nutshell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Leverage the capabilities of </a:t>
            </a:r>
            <a:r>
              <a:rPr lang="en-US" b="1" dirty="0"/>
              <a:t>humans and computers</a:t>
            </a:r>
            <a:r>
              <a:rPr lang="en-US" dirty="0"/>
              <a:t> by combining </a:t>
            </a:r>
            <a:r>
              <a:rPr lang="en-US" b="1" dirty="0"/>
              <a:t>computational, visual, and interactive </a:t>
            </a:r>
            <a:r>
              <a:rPr lang="en-US" dirty="0"/>
              <a:t>methods to enable and support the analysis and understanding of </a:t>
            </a:r>
            <a:r>
              <a:rPr lang="en-US" b="1" dirty="0"/>
              <a:t>large and complex data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90FB-4822-42A4-89DD-D70E1749EC7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16</a:t>
            </a:fld>
            <a:endParaRPr lang="aa-ET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E737E3-7637-4593-BF5C-ABBDFD860BEB}"/>
              </a:ext>
            </a:extLst>
          </p:cNvPr>
          <p:cNvSpPr>
            <a:spLocks noChangeAspect="1"/>
          </p:cNvSpPr>
          <p:nvPr/>
        </p:nvSpPr>
        <p:spPr>
          <a:xfrm>
            <a:off x="1900123" y="4052871"/>
            <a:ext cx="2176728" cy="2176728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Computation</a:t>
            </a:r>
          </a:p>
          <a:p>
            <a:pPr algn="ctr"/>
            <a:r>
              <a:rPr lang="en-US" sz="1400" dirty="0"/>
              <a:t>Data bases, data mining, statistics, machine learning, modeling and simulation, graph mining ...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B42573-1E49-4711-B66F-DD6DFBA63028}"/>
              </a:ext>
            </a:extLst>
          </p:cNvPr>
          <p:cNvSpPr>
            <a:spLocks noChangeAspect="1"/>
          </p:cNvSpPr>
          <p:nvPr/>
        </p:nvSpPr>
        <p:spPr>
          <a:xfrm>
            <a:off x="5007636" y="4052871"/>
            <a:ext cx="2176728" cy="2176728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Visualization</a:t>
            </a:r>
          </a:p>
          <a:p>
            <a:pPr algn="ctr"/>
            <a:r>
              <a:rPr lang="en-US" sz="1400" dirty="0"/>
              <a:t>Computer graphics, display devices, visual representations, perception, cognition, ...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5D6E02-6643-427A-A14A-5AA864353599}"/>
              </a:ext>
            </a:extLst>
          </p:cNvPr>
          <p:cNvSpPr>
            <a:spLocks noChangeAspect="1"/>
          </p:cNvSpPr>
          <p:nvPr/>
        </p:nvSpPr>
        <p:spPr>
          <a:xfrm>
            <a:off x="8115149" y="4052871"/>
            <a:ext cx="2176728" cy="2176728"/>
          </a:xfrm>
          <a:prstGeom prst="ellipse">
            <a:avLst/>
          </a:prstGeom>
          <a:solidFill>
            <a:schemeClr val="accent6">
              <a:alpha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Interaction</a:t>
            </a:r>
          </a:p>
          <a:p>
            <a:pPr algn="ctr"/>
            <a:r>
              <a:rPr lang="en-US" sz="1400" dirty="0"/>
              <a:t>Human-computer interaction, interaction design, interaction devices, usability, ...</a:t>
            </a:r>
          </a:p>
        </p:txBody>
      </p:sp>
    </p:spTree>
    <p:extLst>
      <p:ext uri="{BB962C8B-B14F-4D97-AF65-F5344CB8AC3E}">
        <p14:creationId xmlns:p14="http://schemas.microsoft.com/office/powerpoint/2010/main" val="13972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349" y="1286186"/>
            <a:ext cx="1090501" cy="543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to insight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8C3F-1435-475E-965D-7873717F5C9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BECEB-DD4A-4C6F-AFFE-10B5ED6E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67" y="1980717"/>
            <a:ext cx="3419475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zahlen-malen-elef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533401"/>
            <a:ext cx="6974049" cy="493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data to insight</a:t>
            </a:r>
            <a:endParaRPr lang="de-DE" dirty="0"/>
          </a:p>
        </p:txBody>
      </p:sp>
      <p:sp>
        <p:nvSpPr>
          <p:cNvPr id="127" name="Content Placeholder 1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D817-487D-46ED-B7D1-561D8460CC9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18795-5E71-4CBD-A095-4D616217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3429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587626" y="606426"/>
            <a:ext cx="6816725" cy="4759325"/>
            <a:chOff x="1063625" y="606425"/>
            <a:chExt cx="6816725" cy="4759325"/>
          </a:xfrm>
          <a:solidFill>
            <a:schemeClr val="bg1">
              <a:lumMod val="85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5016500" y="52133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5370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622800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654550" y="469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27550" y="4432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1975" y="4086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37025" y="4248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657475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78100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098800" y="522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647950" y="4460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089275" y="4594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752850" y="427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27375" y="40925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489200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613025" y="407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76475" y="39782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219325" y="387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562100" y="3870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066800" y="3352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851025" y="394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174875" y="3714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041525" y="4371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819275" y="3778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790700" y="4591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508125" y="4514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708150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663700" y="42672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450975" y="4048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311275" y="4333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03325" y="389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063625" y="3806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60475" y="374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673225" y="3397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501775" y="3638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73375" y="32766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260725" y="344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533775" y="3429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721100" y="337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543300" y="280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482975" y="2689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575050" y="3108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209925" y="1543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813300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095625" y="1581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343275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724150" y="1962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511425" y="2282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438400" y="215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746250" y="2365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536700" y="26574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409950" y="23907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435350" y="2511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241675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085975" y="2168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333750" y="268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740525" y="217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112000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108825" y="2095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537325" y="2279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330950" y="243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988050" y="2635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6175375" y="2079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537200" y="2663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448300" y="246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5114925" y="2114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118100" y="1965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5400675" y="977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5816600" y="2076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791075" y="123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842000" y="4965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632450" y="516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600700" y="4933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835650" y="5143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43560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670675" y="3962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121275" y="5191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6267450" y="3803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540375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130800" y="4178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683375" y="326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305425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5191125" y="4870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330825" y="3432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6159500" y="5003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9213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280150" y="5159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610235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467475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6569075" y="5111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6429375" y="501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911975" y="5210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753225" y="5105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892800" y="1676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42150" y="504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607050" y="1568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75450" y="4921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305425" y="1533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78650" y="173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7651750" y="1774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740650" y="11779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165975" y="1647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7200900" y="1270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219825" y="1616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69075" y="133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99225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70600" y="14351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603875" y="1352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6918325" y="83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676900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34125" y="141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0425" y="1254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311900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473825" y="911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15100" y="72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407150" y="606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108700" y="615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130925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6175375" y="854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064250" y="822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 rot="5400000" flipH="1" flipV="1">
            <a:off x="2172494" y="4836318"/>
            <a:ext cx="9906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2667000" y="5332412"/>
            <a:ext cx="9144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zahlen-malen-elef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533401"/>
            <a:ext cx="6974049" cy="49353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87626" y="606426"/>
            <a:ext cx="6816725" cy="4759325"/>
            <a:chOff x="1063625" y="606425"/>
            <a:chExt cx="6816725" cy="4759325"/>
          </a:xfrm>
          <a:solidFill>
            <a:schemeClr val="bg1">
              <a:lumMod val="8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5016500" y="52133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370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622800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654550" y="469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527550" y="4432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371975" y="4086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137025" y="4248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657475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578100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098800" y="522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647950" y="4460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089275" y="4594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752850" y="427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127375" y="40925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489200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613025" y="407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276475" y="39782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219325" y="387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562100" y="3870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066800" y="3352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851025" y="394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174875" y="3714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41525" y="4371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819275" y="3778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790700" y="4591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508125" y="4514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708150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663700" y="42672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450975" y="4048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311275" y="4333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203325" y="389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063625" y="3806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260475" y="374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673225" y="3397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501775" y="3638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873375" y="32766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260725" y="344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533775" y="3429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721100" y="337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543300" y="280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3482975" y="2689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575050" y="3108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209925" y="1543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4813300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095625" y="1581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343275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724150" y="1962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511425" y="2282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438400" y="215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1746250" y="2365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536700" y="26574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3409950" y="23907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435350" y="2511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241675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2085975" y="2168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333750" y="268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740525" y="217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112000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108825" y="2095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537325" y="2279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330950" y="243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5988050" y="2635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175375" y="2079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537200" y="2663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448300" y="246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114925" y="2114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118100" y="1965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400675" y="977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816600" y="2076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791075" y="123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842000" y="4965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632450" y="516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600700" y="4933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835650" y="5143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43560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6670675" y="3962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121275" y="5191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6267450" y="3803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540375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130800" y="4178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6683375" y="326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5305425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191125" y="4870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330825" y="3432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159500" y="5003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59213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80150" y="5159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0235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67475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69075" y="5111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29375" y="501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11975" y="5210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753225" y="5105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892800" y="1676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042150" y="504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5607050" y="1568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775450" y="4921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305425" y="1533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978650" y="173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7651750" y="1774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7740650" y="11779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7165975" y="1647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7200900" y="1270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6219825" y="1616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6569075" y="133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499225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070600" y="14351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5603875" y="1352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18325" y="83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676900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334125" y="141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940425" y="1254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11900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473825" y="911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515100" y="72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407150" y="606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108700" y="615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130925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175375" y="854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064250" y="822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Data to Insight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72DB-5FB2-4F1E-A195-4E6099E3F8C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9B0AC-04C1-43DA-BCF3-7E6748ED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t>19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3429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reeform 8"/>
          <p:cNvSpPr/>
          <p:nvPr/>
        </p:nvSpPr>
        <p:spPr>
          <a:xfrm>
            <a:off x="6084013" y="477750"/>
            <a:ext cx="3001766" cy="2539429"/>
          </a:xfrm>
          <a:custGeom>
            <a:avLst/>
            <a:gdLst>
              <a:gd name="connsiteX0" fmla="*/ 1131870 w 3001766"/>
              <a:gd name="connsiteY0" fmla="*/ 344184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368176 w 3001766"/>
              <a:gd name="connsiteY10" fmla="*/ 333909 h 2539429"/>
              <a:gd name="connsiteX11" fmla="*/ 1131870 w 3001766"/>
              <a:gd name="connsiteY11" fmla="*/ 344184 h 2539429"/>
              <a:gd name="connsiteX0" fmla="*/ 827070 w 3001766"/>
              <a:gd name="connsiteY0" fmla="*/ 344184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368176 w 3001766"/>
              <a:gd name="connsiteY10" fmla="*/ 333909 h 2539429"/>
              <a:gd name="connsiteX11" fmla="*/ 827070 w 3001766"/>
              <a:gd name="connsiteY11" fmla="*/ 344184 h 2539429"/>
              <a:gd name="connsiteX0" fmla="*/ 827070 w 3001766"/>
              <a:gd name="connsiteY0" fmla="*/ 344184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368176 w 3001766"/>
              <a:gd name="connsiteY10" fmla="*/ 333909 h 2539429"/>
              <a:gd name="connsiteX11" fmla="*/ 1129302 w 3001766"/>
              <a:gd name="connsiteY11" fmla="*/ 323635 h 2539429"/>
              <a:gd name="connsiteX12" fmla="*/ 827070 w 3001766"/>
              <a:gd name="connsiteY12" fmla="*/ 344184 h 2539429"/>
              <a:gd name="connsiteX0" fmla="*/ 827070 w 3001766"/>
              <a:gd name="connsiteY0" fmla="*/ 344184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368176 w 3001766"/>
              <a:gd name="connsiteY10" fmla="*/ 181509 h 2539429"/>
              <a:gd name="connsiteX11" fmla="*/ 1129302 w 3001766"/>
              <a:gd name="connsiteY11" fmla="*/ 323635 h 2539429"/>
              <a:gd name="connsiteX12" fmla="*/ 827070 w 3001766"/>
              <a:gd name="connsiteY12" fmla="*/ 344184 h 2539429"/>
              <a:gd name="connsiteX0" fmla="*/ 827070 w 3001766"/>
              <a:gd name="connsiteY0" fmla="*/ 344184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129302 w 3001766"/>
              <a:gd name="connsiteY10" fmla="*/ 323635 h 2539429"/>
              <a:gd name="connsiteX11" fmla="*/ 827070 w 3001766"/>
              <a:gd name="connsiteY11" fmla="*/ 344184 h 2539429"/>
              <a:gd name="connsiteX0" fmla="*/ 1129302 w 3001766"/>
              <a:gd name="connsiteY0" fmla="*/ 323635 h 2539429"/>
              <a:gd name="connsiteX1" fmla="*/ 207196 w 3001766"/>
              <a:gd name="connsiteY1" fmla="*/ 498296 h 2539429"/>
              <a:gd name="connsiteX2" fmla="*/ 166099 w 3001766"/>
              <a:gd name="connsiteY2" fmla="*/ 1669550 h 2539429"/>
              <a:gd name="connsiteX3" fmla="*/ 1203789 w 3001766"/>
              <a:gd name="connsiteY3" fmla="*/ 2501757 h 2539429"/>
              <a:gd name="connsiteX4" fmla="*/ 2375043 w 3001766"/>
              <a:gd name="connsiteY4" fmla="*/ 1895581 h 2539429"/>
              <a:gd name="connsiteX5" fmla="*/ 2837380 w 3001766"/>
              <a:gd name="connsiteY5" fmla="*/ 1772291 h 2539429"/>
              <a:gd name="connsiteX6" fmla="*/ 2909299 w 3001766"/>
              <a:gd name="connsiteY6" fmla="*/ 693505 h 2539429"/>
              <a:gd name="connsiteX7" fmla="*/ 2282576 w 3001766"/>
              <a:gd name="connsiteY7" fmla="*/ 231168 h 2539429"/>
              <a:gd name="connsiteX8" fmla="*/ 2066818 w 3001766"/>
              <a:gd name="connsiteY8" fmla="*/ 25685 h 2539429"/>
              <a:gd name="connsiteX9" fmla="*/ 1398998 w 3001766"/>
              <a:gd name="connsiteY9" fmla="*/ 77055 h 2539429"/>
              <a:gd name="connsiteX10" fmla="*/ 1129302 w 3001766"/>
              <a:gd name="connsiteY10" fmla="*/ 323635 h 253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766" h="2539429">
                <a:moveTo>
                  <a:pt x="1129302" y="323635"/>
                </a:moveTo>
                <a:cubicBezTo>
                  <a:pt x="930668" y="393842"/>
                  <a:pt x="367730" y="273977"/>
                  <a:pt x="207196" y="498296"/>
                </a:cubicBezTo>
                <a:cubicBezTo>
                  <a:pt x="46662" y="722615"/>
                  <a:pt x="0" y="1335640"/>
                  <a:pt x="166099" y="1669550"/>
                </a:cubicBezTo>
                <a:cubicBezTo>
                  <a:pt x="332198" y="2003460"/>
                  <a:pt x="835632" y="2464085"/>
                  <a:pt x="1203789" y="2501757"/>
                </a:cubicBezTo>
                <a:cubicBezTo>
                  <a:pt x="1571946" y="2539429"/>
                  <a:pt x="2102778" y="2017159"/>
                  <a:pt x="2375043" y="1895581"/>
                </a:cubicBezTo>
                <a:cubicBezTo>
                  <a:pt x="2647308" y="1774003"/>
                  <a:pt x="2748337" y="1972637"/>
                  <a:pt x="2837380" y="1772291"/>
                </a:cubicBezTo>
                <a:cubicBezTo>
                  <a:pt x="2926423" y="1571945"/>
                  <a:pt x="3001766" y="950359"/>
                  <a:pt x="2909299" y="693505"/>
                </a:cubicBezTo>
                <a:cubicBezTo>
                  <a:pt x="2816832" y="436651"/>
                  <a:pt x="2422990" y="342471"/>
                  <a:pt x="2282576" y="231168"/>
                </a:cubicBezTo>
                <a:cubicBezTo>
                  <a:pt x="2142162" y="119865"/>
                  <a:pt x="2214081" y="51371"/>
                  <a:pt x="2066818" y="25685"/>
                </a:cubicBezTo>
                <a:cubicBezTo>
                  <a:pt x="1919555" y="0"/>
                  <a:pt x="1555251" y="27397"/>
                  <a:pt x="1398998" y="77055"/>
                </a:cubicBezTo>
                <a:cubicBezTo>
                  <a:pt x="1242745" y="126713"/>
                  <a:pt x="1224623" y="279114"/>
                  <a:pt x="1129302" y="32363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eform 9"/>
          <p:cNvSpPr/>
          <p:nvPr/>
        </p:nvSpPr>
        <p:spPr>
          <a:xfrm>
            <a:off x="4207269" y="1279134"/>
            <a:ext cx="1294543" cy="2520593"/>
          </a:xfrm>
          <a:custGeom>
            <a:avLst/>
            <a:gdLst>
              <a:gd name="connsiteX0" fmla="*/ 409253 w 1294543"/>
              <a:gd name="connsiteY0" fmla="*/ 1042827 h 2520593"/>
              <a:gd name="connsiteX1" fmla="*/ 532543 w 1294543"/>
              <a:gd name="connsiteY1" fmla="*/ 1741469 h 2520593"/>
              <a:gd name="connsiteX2" fmla="*/ 183222 w 1294543"/>
              <a:gd name="connsiteY2" fmla="*/ 1916130 h 2520593"/>
              <a:gd name="connsiteX3" fmla="*/ 111303 w 1294543"/>
              <a:gd name="connsiteY3" fmla="*/ 2296274 h 2520593"/>
              <a:gd name="connsiteX4" fmla="*/ 851042 w 1294543"/>
              <a:gd name="connsiteY4" fmla="*/ 2470934 h 2520593"/>
              <a:gd name="connsiteX5" fmla="*/ 1292831 w 1294543"/>
              <a:gd name="connsiteY5" fmla="*/ 2162710 h 2520593"/>
              <a:gd name="connsiteX6" fmla="*/ 861316 w 1294543"/>
              <a:gd name="connsiteY6" fmla="*/ 323636 h 2520593"/>
              <a:gd name="connsiteX7" fmla="*/ 327060 w 1294543"/>
              <a:gd name="connsiteY7" fmla="*/ 220894 h 2520593"/>
              <a:gd name="connsiteX8" fmla="*/ 409253 w 1294543"/>
              <a:gd name="connsiteY8" fmla="*/ 1042827 h 252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543" h="2520593">
                <a:moveTo>
                  <a:pt x="409253" y="1042827"/>
                </a:moveTo>
                <a:cubicBezTo>
                  <a:pt x="443500" y="1296256"/>
                  <a:pt x="570215" y="1595919"/>
                  <a:pt x="532543" y="1741469"/>
                </a:cubicBezTo>
                <a:cubicBezTo>
                  <a:pt x="494871" y="1887019"/>
                  <a:pt x="253429" y="1823663"/>
                  <a:pt x="183222" y="1916130"/>
                </a:cubicBezTo>
                <a:cubicBezTo>
                  <a:pt x="113015" y="2008598"/>
                  <a:pt x="0" y="2203807"/>
                  <a:pt x="111303" y="2296274"/>
                </a:cubicBezTo>
                <a:cubicBezTo>
                  <a:pt x="222606" y="2388741"/>
                  <a:pt x="654121" y="2493195"/>
                  <a:pt x="851042" y="2470934"/>
                </a:cubicBezTo>
                <a:cubicBezTo>
                  <a:pt x="1047963" y="2448673"/>
                  <a:pt x="1291119" y="2520593"/>
                  <a:pt x="1292831" y="2162710"/>
                </a:cubicBezTo>
                <a:cubicBezTo>
                  <a:pt x="1294543" y="1804827"/>
                  <a:pt x="1022278" y="647272"/>
                  <a:pt x="861316" y="323636"/>
                </a:cubicBezTo>
                <a:cubicBezTo>
                  <a:pt x="700354" y="0"/>
                  <a:pt x="405828" y="102741"/>
                  <a:pt x="327060" y="220894"/>
                </a:cubicBezTo>
                <a:cubicBezTo>
                  <a:pt x="248292" y="339047"/>
                  <a:pt x="375006" y="789398"/>
                  <a:pt x="409253" y="1042827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reeform 10"/>
          <p:cNvSpPr/>
          <p:nvPr/>
        </p:nvSpPr>
        <p:spPr>
          <a:xfrm>
            <a:off x="6505255" y="4697002"/>
            <a:ext cx="2422989" cy="887002"/>
          </a:xfrm>
          <a:custGeom>
            <a:avLst/>
            <a:gdLst>
              <a:gd name="connsiteX0" fmla="*/ 1871609 w 2422989"/>
              <a:gd name="connsiteY0" fmla="*/ 70207 h 887002"/>
              <a:gd name="connsiteX1" fmla="*/ 1419546 w 2422989"/>
              <a:gd name="connsiteY1" fmla="*/ 183223 h 887002"/>
              <a:gd name="connsiteX2" fmla="*/ 453775 w 2422989"/>
              <a:gd name="connsiteY2" fmla="*/ 111304 h 887002"/>
              <a:gd name="connsiteX3" fmla="*/ 135276 w 2422989"/>
              <a:gd name="connsiteY3" fmla="*/ 224319 h 887002"/>
              <a:gd name="connsiteX4" fmla="*/ 32535 w 2422989"/>
              <a:gd name="connsiteY4" fmla="*/ 635286 h 887002"/>
              <a:gd name="connsiteX5" fmla="*/ 330485 w 2422989"/>
              <a:gd name="connsiteY5" fmla="*/ 871591 h 887002"/>
              <a:gd name="connsiteX6" fmla="*/ 1244885 w 2422989"/>
              <a:gd name="connsiteY6" fmla="*/ 727753 h 887002"/>
              <a:gd name="connsiteX7" fmla="*/ 2241479 w 2422989"/>
              <a:gd name="connsiteY7" fmla="*/ 727753 h 887002"/>
              <a:gd name="connsiteX8" fmla="*/ 2333946 w 2422989"/>
              <a:gd name="connsiteY8" fmla="*/ 244868 h 887002"/>
              <a:gd name="connsiteX9" fmla="*/ 2107915 w 2422989"/>
              <a:gd name="connsiteY9" fmla="*/ 29110 h 887002"/>
              <a:gd name="connsiteX10" fmla="*/ 1871609 w 2422989"/>
              <a:gd name="connsiteY10" fmla="*/ 70207 h 88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2989" h="887002">
                <a:moveTo>
                  <a:pt x="1871609" y="70207"/>
                </a:moveTo>
                <a:cubicBezTo>
                  <a:pt x="1756881" y="95893"/>
                  <a:pt x="1655852" y="176374"/>
                  <a:pt x="1419546" y="183223"/>
                </a:cubicBezTo>
                <a:cubicBezTo>
                  <a:pt x="1183240" y="190072"/>
                  <a:pt x="667820" y="104455"/>
                  <a:pt x="453775" y="111304"/>
                </a:cubicBezTo>
                <a:cubicBezTo>
                  <a:pt x="239730" y="118153"/>
                  <a:pt x="205483" y="136989"/>
                  <a:pt x="135276" y="224319"/>
                </a:cubicBezTo>
                <a:cubicBezTo>
                  <a:pt x="65069" y="311649"/>
                  <a:pt x="0" y="527407"/>
                  <a:pt x="32535" y="635286"/>
                </a:cubicBezTo>
                <a:cubicBezTo>
                  <a:pt x="65070" y="743165"/>
                  <a:pt x="128427" y="856180"/>
                  <a:pt x="330485" y="871591"/>
                </a:cubicBezTo>
                <a:cubicBezTo>
                  <a:pt x="532543" y="887002"/>
                  <a:pt x="926386" y="751726"/>
                  <a:pt x="1244885" y="727753"/>
                </a:cubicBezTo>
                <a:cubicBezTo>
                  <a:pt x="1563384" y="703780"/>
                  <a:pt x="2059969" y="808234"/>
                  <a:pt x="2241479" y="727753"/>
                </a:cubicBezTo>
                <a:cubicBezTo>
                  <a:pt x="2422989" y="647272"/>
                  <a:pt x="2356207" y="361308"/>
                  <a:pt x="2333946" y="244868"/>
                </a:cubicBezTo>
                <a:cubicBezTo>
                  <a:pt x="2311685" y="128428"/>
                  <a:pt x="2184971" y="58220"/>
                  <a:pt x="2107915" y="29110"/>
                </a:cubicBezTo>
                <a:cubicBezTo>
                  <a:pt x="2030859" y="0"/>
                  <a:pt x="1986337" y="44522"/>
                  <a:pt x="1871609" y="7020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Freeform 11"/>
          <p:cNvSpPr/>
          <p:nvPr/>
        </p:nvSpPr>
        <p:spPr>
          <a:xfrm>
            <a:off x="2453811" y="3303142"/>
            <a:ext cx="2035996" cy="1594206"/>
          </a:xfrm>
          <a:custGeom>
            <a:avLst/>
            <a:gdLst>
              <a:gd name="connsiteX0" fmla="*/ 683232 w 2035996"/>
              <a:gd name="connsiteY0" fmla="*/ 35959 h 1594206"/>
              <a:gd name="connsiteX1" fmla="*/ 498297 w 2035996"/>
              <a:gd name="connsiteY1" fmla="*/ 282539 h 1594206"/>
              <a:gd name="connsiteX2" fmla="*/ 35960 w 2035996"/>
              <a:gd name="connsiteY2" fmla="*/ 467474 h 1594206"/>
              <a:gd name="connsiteX3" fmla="*/ 282540 w 2035996"/>
              <a:gd name="connsiteY3" fmla="*/ 878440 h 1594206"/>
              <a:gd name="connsiteX4" fmla="*/ 375007 w 2035996"/>
              <a:gd name="connsiteY4" fmla="*/ 1309955 h 1594206"/>
              <a:gd name="connsiteX5" fmla="*/ 970908 w 2035996"/>
              <a:gd name="connsiteY5" fmla="*/ 1556534 h 1594206"/>
              <a:gd name="connsiteX6" fmla="*/ 1371600 w 2035996"/>
              <a:gd name="connsiteY6" fmla="*/ 1083923 h 1594206"/>
              <a:gd name="connsiteX7" fmla="*/ 1957227 w 2035996"/>
              <a:gd name="connsiteY7" fmla="*/ 1012004 h 1594206"/>
              <a:gd name="connsiteX8" fmla="*/ 1844211 w 2035996"/>
              <a:gd name="connsiteY8" fmla="*/ 601038 h 1594206"/>
              <a:gd name="connsiteX9" fmla="*/ 1433245 w 2035996"/>
              <a:gd name="connsiteY9" fmla="*/ 385280 h 1594206"/>
              <a:gd name="connsiteX10" fmla="*/ 1125020 w 2035996"/>
              <a:gd name="connsiteY10" fmla="*/ 364732 h 1594206"/>
              <a:gd name="connsiteX11" fmla="*/ 929811 w 2035996"/>
              <a:gd name="connsiteY11" fmla="*/ 66782 h 1594206"/>
              <a:gd name="connsiteX12" fmla="*/ 683232 w 2035996"/>
              <a:gd name="connsiteY12" fmla="*/ 35959 h 15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5996" h="1594206">
                <a:moveTo>
                  <a:pt x="683232" y="35959"/>
                </a:moveTo>
                <a:cubicBezTo>
                  <a:pt x="611313" y="71918"/>
                  <a:pt x="606176" y="210620"/>
                  <a:pt x="498297" y="282539"/>
                </a:cubicBezTo>
                <a:cubicBezTo>
                  <a:pt x="390418" y="354458"/>
                  <a:pt x="71920" y="368157"/>
                  <a:pt x="35960" y="467474"/>
                </a:cubicBezTo>
                <a:cubicBezTo>
                  <a:pt x="0" y="566791"/>
                  <a:pt x="226032" y="738027"/>
                  <a:pt x="282540" y="878440"/>
                </a:cubicBezTo>
                <a:cubicBezTo>
                  <a:pt x="339048" y="1018854"/>
                  <a:pt x="260279" y="1196939"/>
                  <a:pt x="375007" y="1309955"/>
                </a:cubicBezTo>
                <a:cubicBezTo>
                  <a:pt x="489735" y="1422971"/>
                  <a:pt x="804809" y="1594206"/>
                  <a:pt x="970908" y="1556534"/>
                </a:cubicBezTo>
                <a:cubicBezTo>
                  <a:pt x="1137007" y="1518862"/>
                  <a:pt x="1207214" y="1174678"/>
                  <a:pt x="1371600" y="1083923"/>
                </a:cubicBezTo>
                <a:cubicBezTo>
                  <a:pt x="1535986" y="993168"/>
                  <a:pt x="1878458" y="1092485"/>
                  <a:pt x="1957227" y="1012004"/>
                </a:cubicBezTo>
                <a:cubicBezTo>
                  <a:pt x="2035996" y="931523"/>
                  <a:pt x="1931541" y="705492"/>
                  <a:pt x="1844211" y="601038"/>
                </a:cubicBezTo>
                <a:cubicBezTo>
                  <a:pt x="1756881" y="496584"/>
                  <a:pt x="1553110" y="424664"/>
                  <a:pt x="1433245" y="385280"/>
                </a:cubicBezTo>
                <a:cubicBezTo>
                  <a:pt x="1313380" y="345896"/>
                  <a:pt x="1208926" y="417815"/>
                  <a:pt x="1125020" y="364732"/>
                </a:cubicBezTo>
                <a:cubicBezTo>
                  <a:pt x="1041114" y="311649"/>
                  <a:pt x="1005155" y="123290"/>
                  <a:pt x="929811" y="66782"/>
                </a:cubicBezTo>
                <a:cubicBezTo>
                  <a:pt x="854467" y="10274"/>
                  <a:pt x="755151" y="0"/>
                  <a:pt x="683232" y="3595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5" name="Straight Arrow Connector 134"/>
          <p:cNvCxnSpPr/>
          <p:nvPr/>
        </p:nvCxnSpPr>
        <p:spPr>
          <a:xfrm rot="5400000" flipH="1" flipV="1">
            <a:off x="2172494" y="4836318"/>
            <a:ext cx="9906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2667000" y="5332412"/>
            <a:ext cx="9144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interactive visual data analysis: Learn basic intuition behind analyzing data via interactive visualization</a:t>
            </a:r>
          </a:p>
          <a:p>
            <a:r>
              <a:rPr lang="en-US" dirty="0"/>
              <a:t>What is interactive visual data analysis good for: Understand the benefits of combining visual, interactive and computational data analysis methods</a:t>
            </a:r>
          </a:p>
          <a:p>
            <a:r>
              <a:rPr lang="en-US" dirty="0"/>
              <a:t>How does interactive visual data analysis look concretely: Learn first examples of interactive visual data analysis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E796-16D4-492B-8A58-51C3C3BA2272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9945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7C8A-DA27-462F-BF42-8E347D755B3B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9B52D-A9F8-4D59-A179-3AC50A05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t>20</a:t>
            </a:fld>
            <a:endParaRPr lang="de-DE" dirty="0"/>
          </a:p>
        </p:txBody>
      </p:sp>
      <p:pic>
        <p:nvPicPr>
          <p:cNvPr id="13" name="Picture 12" descr="zahlen-malen-elef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533401"/>
            <a:ext cx="6974049" cy="493537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643884" y="635286"/>
            <a:ext cx="6751833" cy="4878513"/>
          </a:xfrm>
          <a:custGeom>
            <a:avLst/>
            <a:gdLst>
              <a:gd name="connsiteX0" fmla="*/ 3955551 w 6751833"/>
              <a:gd name="connsiteY0" fmla="*/ 4655906 h 4878513"/>
              <a:gd name="connsiteX1" fmla="*/ 3482939 w 6751833"/>
              <a:gd name="connsiteY1" fmla="*/ 4655906 h 4878513"/>
              <a:gd name="connsiteX2" fmla="*/ 3575407 w 6751833"/>
              <a:gd name="connsiteY2" fmla="*/ 4440149 h 4878513"/>
              <a:gd name="connsiteX3" fmla="*/ 3616504 w 6751833"/>
              <a:gd name="connsiteY3" fmla="*/ 4111376 h 4878513"/>
              <a:gd name="connsiteX4" fmla="*/ 3493214 w 6751833"/>
              <a:gd name="connsiteY4" fmla="*/ 3864796 h 4878513"/>
              <a:gd name="connsiteX5" fmla="*/ 3328827 w 6751833"/>
              <a:gd name="connsiteY5" fmla="*/ 3536023 h 4878513"/>
              <a:gd name="connsiteX6" fmla="*/ 3082247 w 6751833"/>
              <a:gd name="connsiteY6" fmla="*/ 3669587 h 4878513"/>
              <a:gd name="connsiteX7" fmla="*/ 2681555 w 6751833"/>
              <a:gd name="connsiteY7" fmla="*/ 3720958 h 4878513"/>
              <a:gd name="connsiteX8" fmla="*/ 2085654 w 6751833"/>
              <a:gd name="connsiteY8" fmla="*/ 3525749 h 4878513"/>
              <a:gd name="connsiteX9" fmla="*/ 2034283 w 6751833"/>
              <a:gd name="connsiteY9" fmla="*/ 4049731 h 4878513"/>
              <a:gd name="connsiteX10" fmla="*/ 2054832 w 6751833"/>
              <a:gd name="connsiteY10" fmla="*/ 4655906 h 4878513"/>
              <a:gd name="connsiteX11" fmla="*/ 1510301 w 6751833"/>
              <a:gd name="connsiteY11" fmla="*/ 4676454 h 4878513"/>
              <a:gd name="connsiteX12" fmla="*/ 1602769 w 6751833"/>
              <a:gd name="connsiteY12" fmla="*/ 4450423 h 4878513"/>
              <a:gd name="connsiteX13" fmla="*/ 1602769 w 6751833"/>
              <a:gd name="connsiteY13" fmla="*/ 3905893 h 4878513"/>
              <a:gd name="connsiteX14" fmla="*/ 1561672 w 6751833"/>
              <a:gd name="connsiteY14" fmla="*/ 3494926 h 4878513"/>
              <a:gd name="connsiteX15" fmla="*/ 1428108 w 6751833"/>
              <a:gd name="connsiteY15" fmla="*/ 3248346 h 4878513"/>
              <a:gd name="connsiteX16" fmla="*/ 1222625 w 6751833"/>
              <a:gd name="connsiteY16" fmla="*/ 3423007 h 4878513"/>
              <a:gd name="connsiteX17" fmla="*/ 1181528 w 6751833"/>
              <a:gd name="connsiteY17" fmla="*/ 3320266 h 4878513"/>
              <a:gd name="connsiteX18" fmla="*/ 791110 w 6751833"/>
              <a:gd name="connsiteY18" fmla="*/ 3392185 h 4878513"/>
              <a:gd name="connsiteX19" fmla="*/ 503434 w 6751833"/>
              <a:gd name="connsiteY19" fmla="*/ 3320266 h 4878513"/>
              <a:gd name="connsiteX20" fmla="*/ 20548 w 6751833"/>
              <a:gd name="connsiteY20" fmla="*/ 2796284 h 4878513"/>
              <a:gd name="connsiteX21" fmla="*/ 452063 w 6751833"/>
              <a:gd name="connsiteY21" fmla="*/ 3083960 h 4878513"/>
              <a:gd name="connsiteX22" fmla="*/ 770562 w 6751833"/>
              <a:gd name="connsiteY22" fmla="*/ 3217524 h 4878513"/>
              <a:gd name="connsiteX23" fmla="*/ 1140432 w 6751833"/>
              <a:gd name="connsiteY23" fmla="*/ 3166153 h 4878513"/>
              <a:gd name="connsiteX24" fmla="*/ 996593 w 6751833"/>
              <a:gd name="connsiteY24" fmla="*/ 3803151 h 4878513"/>
              <a:gd name="connsiteX25" fmla="*/ 760288 w 6751833"/>
              <a:gd name="connsiteY25" fmla="*/ 4018908 h 4878513"/>
              <a:gd name="connsiteX26" fmla="*/ 441789 w 6751833"/>
              <a:gd name="connsiteY26" fmla="*/ 3957263 h 4878513"/>
              <a:gd name="connsiteX27" fmla="*/ 256854 w 6751833"/>
              <a:gd name="connsiteY27" fmla="*/ 3772328 h 4878513"/>
              <a:gd name="connsiteX28" fmla="*/ 10274 w 6751833"/>
              <a:gd name="connsiteY28" fmla="*/ 3248346 h 4878513"/>
              <a:gd name="connsiteX29" fmla="*/ 195209 w 6751833"/>
              <a:gd name="connsiteY29" fmla="*/ 3351088 h 4878513"/>
              <a:gd name="connsiteX30" fmla="*/ 215757 w 6751833"/>
              <a:gd name="connsiteY30" fmla="*/ 3196976 h 4878513"/>
              <a:gd name="connsiteX31" fmla="*/ 400692 w 6751833"/>
              <a:gd name="connsiteY31" fmla="*/ 3484652 h 4878513"/>
              <a:gd name="connsiteX32" fmla="*/ 606175 w 6751833"/>
              <a:gd name="connsiteY32" fmla="*/ 3710684 h 4878513"/>
              <a:gd name="connsiteX33" fmla="*/ 667820 w 6751833"/>
              <a:gd name="connsiteY33" fmla="*/ 3443555 h 4878513"/>
              <a:gd name="connsiteX34" fmla="*/ 626724 w 6751833"/>
              <a:gd name="connsiteY34" fmla="*/ 2837380 h 4878513"/>
              <a:gd name="connsiteX35" fmla="*/ 482886 w 6751833"/>
              <a:gd name="connsiteY35" fmla="*/ 2097641 h 4878513"/>
              <a:gd name="connsiteX36" fmla="*/ 708917 w 6751833"/>
              <a:gd name="connsiteY36" fmla="*/ 1789416 h 4878513"/>
              <a:gd name="connsiteX37" fmla="*/ 1027416 w 6751833"/>
              <a:gd name="connsiteY37" fmla="*/ 1604481 h 4878513"/>
              <a:gd name="connsiteX38" fmla="*/ 1387011 w 6751833"/>
              <a:gd name="connsiteY38" fmla="*/ 1594207 h 4878513"/>
              <a:gd name="connsiteX39" fmla="*/ 1674688 w 6751833"/>
              <a:gd name="connsiteY39" fmla="*/ 1398998 h 4878513"/>
              <a:gd name="connsiteX40" fmla="*/ 2034283 w 6751833"/>
              <a:gd name="connsiteY40" fmla="*/ 1008580 h 4878513"/>
              <a:gd name="connsiteX41" fmla="*/ 1448656 w 6751833"/>
              <a:gd name="connsiteY41" fmla="*/ 1717497 h 4878513"/>
              <a:gd name="connsiteX42" fmla="*/ 1808252 w 6751833"/>
              <a:gd name="connsiteY42" fmla="*/ 2724364 h 4878513"/>
              <a:gd name="connsiteX43" fmla="*/ 2219218 w 6751833"/>
              <a:gd name="connsiteY43" fmla="*/ 2878477 h 4878513"/>
              <a:gd name="connsiteX44" fmla="*/ 2486346 w 6751833"/>
              <a:gd name="connsiteY44" fmla="*/ 2857928 h 4878513"/>
              <a:gd name="connsiteX45" fmla="*/ 2681555 w 6751833"/>
              <a:gd name="connsiteY45" fmla="*/ 2796284 h 4878513"/>
              <a:gd name="connsiteX46" fmla="*/ 2527443 w 6751833"/>
              <a:gd name="connsiteY46" fmla="*/ 2549704 h 4878513"/>
              <a:gd name="connsiteX47" fmla="*/ 2496620 w 6751833"/>
              <a:gd name="connsiteY47" fmla="*/ 2241479 h 4878513"/>
              <a:gd name="connsiteX48" fmla="*/ 2270589 w 6751833"/>
              <a:gd name="connsiteY48" fmla="*/ 2107915 h 4878513"/>
              <a:gd name="connsiteX49" fmla="*/ 2434975 w 6751833"/>
              <a:gd name="connsiteY49" fmla="*/ 2128463 h 4878513"/>
              <a:gd name="connsiteX50" fmla="*/ 2393879 w 6751833"/>
              <a:gd name="connsiteY50" fmla="*/ 1933254 h 4878513"/>
              <a:gd name="connsiteX51" fmla="*/ 2178121 w 6751833"/>
              <a:gd name="connsiteY51" fmla="*/ 1902432 h 4878513"/>
              <a:gd name="connsiteX52" fmla="*/ 2363056 w 6751833"/>
              <a:gd name="connsiteY52" fmla="*/ 1830513 h 4878513"/>
              <a:gd name="connsiteX53" fmla="*/ 2137025 w 6751833"/>
              <a:gd name="connsiteY53" fmla="*/ 967484 h 4878513"/>
              <a:gd name="connsiteX54" fmla="*/ 2301411 w 6751833"/>
              <a:gd name="connsiteY54" fmla="*/ 1398998 h 4878513"/>
              <a:gd name="connsiteX55" fmla="*/ 3770616 w 6751833"/>
              <a:gd name="connsiteY55" fmla="*/ 1398998 h 4878513"/>
              <a:gd name="connsiteX56" fmla="*/ 4068566 w 6751833"/>
              <a:gd name="connsiteY56" fmla="*/ 1542836 h 4878513"/>
              <a:gd name="connsiteX57" fmla="*/ 4387065 w 6751833"/>
              <a:gd name="connsiteY57" fmla="*/ 1892158 h 4878513"/>
              <a:gd name="connsiteX58" fmla="*/ 4479533 w 6751833"/>
              <a:gd name="connsiteY58" fmla="*/ 2107915 h 4878513"/>
              <a:gd name="connsiteX59" fmla="*/ 4500081 w 6751833"/>
              <a:gd name="connsiteY59" fmla="*/ 3443555 h 4878513"/>
              <a:gd name="connsiteX60" fmla="*/ 4274050 w 6751833"/>
              <a:gd name="connsiteY60" fmla="*/ 2868203 h 4878513"/>
              <a:gd name="connsiteX61" fmla="*/ 4274050 w 6751833"/>
              <a:gd name="connsiteY61" fmla="*/ 3258621 h 4878513"/>
              <a:gd name="connsiteX62" fmla="*/ 4078841 w 6751833"/>
              <a:gd name="connsiteY62" fmla="*/ 3618216 h 4878513"/>
              <a:gd name="connsiteX63" fmla="*/ 4058292 w 6751833"/>
              <a:gd name="connsiteY63" fmla="*/ 4645632 h 4878513"/>
              <a:gd name="connsiteX64" fmla="*/ 4130211 w 6751833"/>
              <a:gd name="connsiteY64" fmla="*/ 4316859 h 4878513"/>
              <a:gd name="connsiteX65" fmla="*/ 4387065 w 6751833"/>
              <a:gd name="connsiteY65" fmla="*/ 4635358 h 4878513"/>
              <a:gd name="connsiteX66" fmla="*/ 4530904 w 6751833"/>
              <a:gd name="connsiteY66" fmla="*/ 4347681 h 4878513"/>
              <a:gd name="connsiteX67" fmla="*/ 4572000 w 6751833"/>
              <a:gd name="connsiteY67" fmla="*/ 4604535 h 4878513"/>
              <a:gd name="connsiteX68" fmla="*/ 4777483 w 6751833"/>
              <a:gd name="connsiteY68" fmla="*/ 4388778 h 4878513"/>
              <a:gd name="connsiteX69" fmla="*/ 4787757 w 6751833"/>
              <a:gd name="connsiteY69" fmla="*/ 4573713 h 4878513"/>
              <a:gd name="connsiteX70" fmla="*/ 4880225 w 6751833"/>
              <a:gd name="connsiteY70" fmla="*/ 4655906 h 4878513"/>
              <a:gd name="connsiteX71" fmla="*/ 5219272 w 6751833"/>
              <a:gd name="connsiteY71" fmla="*/ 3238072 h 4878513"/>
              <a:gd name="connsiteX72" fmla="*/ 5280917 w 6751833"/>
              <a:gd name="connsiteY72" fmla="*/ 1871609 h 4878513"/>
              <a:gd name="connsiteX73" fmla="*/ 5178175 w 6751833"/>
              <a:gd name="connsiteY73" fmla="*/ 1039403 h 4878513"/>
              <a:gd name="connsiteX74" fmla="*/ 5126805 w 6751833"/>
              <a:gd name="connsiteY74" fmla="*/ 1512014 h 4878513"/>
              <a:gd name="connsiteX75" fmla="*/ 4931596 w 6751833"/>
              <a:gd name="connsiteY75" fmla="*/ 2066818 h 4878513"/>
              <a:gd name="connsiteX76" fmla="*/ 4767209 w 6751833"/>
              <a:gd name="connsiteY76" fmla="*/ 1512014 h 4878513"/>
              <a:gd name="connsiteX77" fmla="*/ 4828854 w 6751833"/>
              <a:gd name="connsiteY77" fmla="*/ 1111322 h 4878513"/>
              <a:gd name="connsiteX78" fmla="*/ 5034337 w 6751833"/>
              <a:gd name="connsiteY78" fmla="*/ 875016 h 4878513"/>
              <a:gd name="connsiteX79" fmla="*/ 4551452 w 6751833"/>
              <a:gd name="connsiteY79" fmla="*/ 1008580 h 4878513"/>
              <a:gd name="connsiteX80" fmla="*/ 4068566 w 6751833"/>
              <a:gd name="connsiteY80" fmla="*/ 1388724 h 4878513"/>
              <a:gd name="connsiteX81" fmla="*/ 4253501 w 6751833"/>
              <a:gd name="connsiteY81" fmla="*/ 946935 h 4878513"/>
              <a:gd name="connsiteX82" fmla="*/ 4551452 w 6751833"/>
              <a:gd name="connsiteY82" fmla="*/ 782549 h 4878513"/>
              <a:gd name="connsiteX83" fmla="*/ 4890499 w 6751833"/>
              <a:gd name="connsiteY83" fmla="*/ 679807 h 4878513"/>
              <a:gd name="connsiteX84" fmla="*/ 4623371 w 6751833"/>
              <a:gd name="connsiteY84" fmla="*/ 597614 h 4878513"/>
              <a:gd name="connsiteX85" fmla="*/ 3729519 w 6751833"/>
              <a:gd name="connsiteY85" fmla="*/ 659259 h 4878513"/>
              <a:gd name="connsiteX86" fmla="*/ 4345969 w 6751833"/>
              <a:gd name="connsiteY86" fmla="*/ 412679 h 4878513"/>
              <a:gd name="connsiteX87" fmla="*/ 5075434 w 6751833"/>
              <a:gd name="connsiteY87" fmla="*/ 422953 h 4878513"/>
              <a:gd name="connsiteX88" fmla="*/ 4993241 w 6751833"/>
              <a:gd name="connsiteY88" fmla="*/ 258567 h 4878513"/>
              <a:gd name="connsiteX89" fmla="*/ 5054886 w 6751833"/>
              <a:gd name="connsiteY89" fmla="*/ 42809 h 4878513"/>
              <a:gd name="connsiteX90" fmla="*/ 5126805 w 6751833"/>
              <a:gd name="connsiteY90" fmla="*/ 289389 h 4878513"/>
              <a:gd name="connsiteX91" fmla="*/ 5250095 w 6751833"/>
              <a:gd name="connsiteY91" fmla="*/ 412679 h 4878513"/>
              <a:gd name="connsiteX92" fmla="*/ 5352836 w 6751833"/>
              <a:gd name="connsiteY92" fmla="*/ 42809 h 4878513"/>
              <a:gd name="connsiteX93" fmla="*/ 5455578 w 6751833"/>
              <a:gd name="connsiteY93" fmla="*/ 155825 h 4878513"/>
              <a:gd name="connsiteX94" fmla="*/ 5424755 w 6751833"/>
              <a:gd name="connsiteY94" fmla="*/ 361308 h 4878513"/>
              <a:gd name="connsiteX95" fmla="*/ 5876818 w 6751833"/>
              <a:gd name="connsiteY95" fmla="*/ 268841 h 4878513"/>
              <a:gd name="connsiteX96" fmla="*/ 6678202 w 6751833"/>
              <a:gd name="connsiteY96" fmla="*/ 618162 h 4878513"/>
              <a:gd name="connsiteX97" fmla="*/ 5435029 w 6751833"/>
              <a:gd name="connsiteY97" fmla="*/ 597614 h 4878513"/>
              <a:gd name="connsiteX98" fmla="*/ 6164495 w 6751833"/>
              <a:gd name="connsiteY98" fmla="*/ 700355 h 4878513"/>
              <a:gd name="connsiteX99" fmla="*/ 6626832 w 6751833"/>
              <a:gd name="connsiteY99" fmla="*/ 1214063 h 4878513"/>
              <a:gd name="connsiteX100" fmla="*/ 6143946 w 6751833"/>
              <a:gd name="connsiteY100" fmla="*/ 1059951 h 4878513"/>
              <a:gd name="connsiteX101" fmla="*/ 5517223 w 6751833"/>
              <a:gd name="connsiteY101" fmla="*/ 751726 h 4878513"/>
              <a:gd name="connsiteX102" fmla="*/ 5948737 w 6751833"/>
              <a:gd name="connsiteY102" fmla="*/ 1172967 h 4878513"/>
              <a:gd name="connsiteX103" fmla="*/ 6051479 w 6751833"/>
              <a:gd name="connsiteY103" fmla="*/ 1532562 h 4878513"/>
              <a:gd name="connsiteX104" fmla="*/ 6061753 w 6751833"/>
              <a:gd name="connsiteY104" fmla="*/ 1933254 h 4878513"/>
              <a:gd name="connsiteX105" fmla="*/ 5681609 w 6751833"/>
              <a:gd name="connsiteY105" fmla="*/ 1604481 h 4878513"/>
              <a:gd name="connsiteX106" fmla="*/ 5301465 w 6751833"/>
              <a:gd name="connsiteY106" fmla="*/ 833919 h 4878513"/>
              <a:gd name="connsiteX107" fmla="*/ 5486400 w 6751833"/>
              <a:gd name="connsiteY107" fmla="*/ 1696949 h 4878513"/>
              <a:gd name="connsiteX108" fmla="*/ 5640513 w 6751833"/>
              <a:gd name="connsiteY108" fmla="*/ 2703816 h 4878513"/>
              <a:gd name="connsiteX109" fmla="*/ 5650787 w 6751833"/>
              <a:gd name="connsiteY109" fmla="*/ 3392185 h 4878513"/>
              <a:gd name="connsiteX110" fmla="*/ 5506948 w 6751833"/>
              <a:gd name="connsiteY110" fmla="*/ 4542890 h 4878513"/>
              <a:gd name="connsiteX111" fmla="*/ 5732980 w 6751833"/>
              <a:gd name="connsiteY111" fmla="*/ 4357955 h 4878513"/>
              <a:gd name="connsiteX112" fmla="*/ 5702157 w 6751833"/>
              <a:gd name="connsiteY112" fmla="*/ 4532616 h 4878513"/>
              <a:gd name="connsiteX113" fmla="*/ 6000108 w 6751833"/>
              <a:gd name="connsiteY113" fmla="*/ 4481245 h 4878513"/>
              <a:gd name="connsiteX114" fmla="*/ 5876818 w 6751833"/>
              <a:gd name="connsiteY114" fmla="*/ 4645632 h 4878513"/>
              <a:gd name="connsiteX115" fmla="*/ 5424755 w 6751833"/>
              <a:gd name="connsiteY115" fmla="*/ 4676454 h 4878513"/>
              <a:gd name="connsiteX116" fmla="*/ 5363110 w 6751833"/>
              <a:gd name="connsiteY116" fmla="*/ 4450423 h 4878513"/>
              <a:gd name="connsiteX117" fmla="*/ 5250095 w 6751833"/>
              <a:gd name="connsiteY117" fmla="*/ 4594261 h 4878513"/>
              <a:gd name="connsiteX118" fmla="*/ 5126805 w 6751833"/>
              <a:gd name="connsiteY118" fmla="*/ 4429875 h 4878513"/>
              <a:gd name="connsiteX119" fmla="*/ 5075434 w 6751833"/>
              <a:gd name="connsiteY119" fmla="*/ 4635358 h 487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51833" h="4878513">
                <a:moveTo>
                  <a:pt x="3955551" y="4655906"/>
                </a:moveTo>
                <a:cubicBezTo>
                  <a:pt x="3750923" y="4673886"/>
                  <a:pt x="3546296" y="4691866"/>
                  <a:pt x="3482939" y="4655906"/>
                </a:cubicBezTo>
                <a:cubicBezTo>
                  <a:pt x="3419582" y="4619947"/>
                  <a:pt x="3553146" y="4530904"/>
                  <a:pt x="3575407" y="4440149"/>
                </a:cubicBezTo>
                <a:cubicBezTo>
                  <a:pt x="3597668" y="4349394"/>
                  <a:pt x="3630203" y="4207268"/>
                  <a:pt x="3616504" y="4111376"/>
                </a:cubicBezTo>
                <a:cubicBezTo>
                  <a:pt x="3602805" y="4015484"/>
                  <a:pt x="3493214" y="3864796"/>
                  <a:pt x="3493214" y="3864796"/>
                </a:cubicBezTo>
                <a:cubicBezTo>
                  <a:pt x="3445268" y="3768904"/>
                  <a:pt x="3397322" y="3568558"/>
                  <a:pt x="3328827" y="3536023"/>
                </a:cubicBezTo>
                <a:cubicBezTo>
                  <a:pt x="3260333" y="3503488"/>
                  <a:pt x="3190126" y="3638765"/>
                  <a:pt x="3082247" y="3669587"/>
                </a:cubicBezTo>
                <a:cubicBezTo>
                  <a:pt x="2974368" y="3700409"/>
                  <a:pt x="2847654" y="3744931"/>
                  <a:pt x="2681555" y="3720958"/>
                </a:cubicBezTo>
                <a:cubicBezTo>
                  <a:pt x="2515456" y="3696985"/>
                  <a:pt x="2193533" y="3470954"/>
                  <a:pt x="2085654" y="3525749"/>
                </a:cubicBezTo>
                <a:cubicBezTo>
                  <a:pt x="1977775" y="3580544"/>
                  <a:pt x="2039420" y="3861372"/>
                  <a:pt x="2034283" y="4049731"/>
                </a:cubicBezTo>
                <a:cubicBezTo>
                  <a:pt x="2029146" y="4238090"/>
                  <a:pt x="2142162" y="4551452"/>
                  <a:pt x="2054832" y="4655906"/>
                </a:cubicBezTo>
                <a:cubicBezTo>
                  <a:pt x="1967502" y="4760360"/>
                  <a:pt x="1585645" y="4710701"/>
                  <a:pt x="1510301" y="4676454"/>
                </a:cubicBezTo>
                <a:cubicBezTo>
                  <a:pt x="1434957" y="4642207"/>
                  <a:pt x="1587358" y="4578850"/>
                  <a:pt x="1602769" y="4450423"/>
                </a:cubicBezTo>
                <a:cubicBezTo>
                  <a:pt x="1618180" y="4321996"/>
                  <a:pt x="1609619" y="4065143"/>
                  <a:pt x="1602769" y="3905893"/>
                </a:cubicBezTo>
                <a:cubicBezTo>
                  <a:pt x="1595920" y="3746644"/>
                  <a:pt x="1590782" y="3604517"/>
                  <a:pt x="1561672" y="3494926"/>
                </a:cubicBezTo>
                <a:cubicBezTo>
                  <a:pt x="1532562" y="3385335"/>
                  <a:pt x="1484616" y="3260333"/>
                  <a:pt x="1428108" y="3248346"/>
                </a:cubicBezTo>
                <a:cubicBezTo>
                  <a:pt x="1371600" y="3236359"/>
                  <a:pt x="1263722" y="3411020"/>
                  <a:pt x="1222625" y="3423007"/>
                </a:cubicBezTo>
                <a:cubicBezTo>
                  <a:pt x="1181528" y="3434994"/>
                  <a:pt x="1253447" y="3325403"/>
                  <a:pt x="1181528" y="3320266"/>
                </a:cubicBezTo>
                <a:cubicBezTo>
                  <a:pt x="1109609" y="3315129"/>
                  <a:pt x="904126" y="3392185"/>
                  <a:pt x="791110" y="3392185"/>
                </a:cubicBezTo>
                <a:cubicBezTo>
                  <a:pt x="678094" y="3392185"/>
                  <a:pt x="631861" y="3419583"/>
                  <a:pt x="503434" y="3320266"/>
                </a:cubicBezTo>
                <a:cubicBezTo>
                  <a:pt x="375007" y="3220949"/>
                  <a:pt x="29110" y="2835668"/>
                  <a:pt x="20548" y="2796284"/>
                </a:cubicBezTo>
                <a:cubicBezTo>
                  <a:pt x="11986" y="2756900"/>
                  <a:pt x="327061" y="3013753"/>
                  <a:pt x="452063" y="3083960"/>
                </a:cubicBezTo>
                <a:cubicBezTo>
                  <a:pt x="577065" y="3154167"/>
                  <a:pt x="655834" y="3203825"/>
                  <a:pt x="770562" y="3217524"/>
                </a:cubicBezTo>
                <a:cubicBezTo>
                  <a:pt x="885290" y="3231223"/>
                  <a:pt x="1102760" y="3068549"/>
                  <a:pt x="1140432" y="3166153"/>
                </a:cubicBezTo>
                <a:cubicBezTo>
                  <a:pt x="1178104" y="3263758"/>
                  <a:pt x="1059950" y="3661025"/>
                  <a:pt x="996593" y="3803151"/>
                </a:cubicBezTo>
                <a:cubicBezTo>
                  <a:pt x="933236" y="3945277"/>
                  <a:pt x="852755" y="3993223"/>
                  <a:pt x="760288" y="4018908"/>
                </a:cubicBezTo>
                <a:cubicBezTo>
                  <a:pt x="667821" y="4044593"/>
                  <a:pt x="525695" y="3998360"/>
                  <a:pt x="441789" y="3957263"/>
                </a:cubicBezTo>
                <a:cubicBezTo>
                  <a:pt x="357883" y="3916166"/>
                  <a:pt x="328773" y="3890481"/>
                  <a:pt x="256854" y="3772328"/>
                </a:cubicBezTo>
                <a:cubicBezTo>
                  <a:pt x="184935" y="3654175"/>
                  <a:pt x="20548" y="3318553"/>
                  <a:pt x="10274" y="3248346"/>
                </a:cubicBezTo>
                <a:cubicBezTo>
                  <a:pt x="0" y="3178139"/>
                  <a:pt x="160962" y="3359650"/>
                  <a:pt x="195209" y="3351088"/>
                </a:cubicBezTo>
                <a:cubicBezTo>
                  <a:pt x="229456" y="3342526"/>
                  <a:pt x="181510" y="3174715"/>
                  <a:pt x="215757" y="3196976"/>
                </a:cubicBezTo>
                <a:cubicBezTo>
                  <a:pt x="250004" y="3219237"/>
                  <a:pt x="335622" y="3399034"/>
                  <a:pt x="400692" y="3484652"/>
                </a:cubicBezTo>
                <a:cubicBezTo>
                  <a:pt x="465762" y="3570270"/>
                  <a:pt x="561654" y="3717533"/>
                  <a:pt x="606175" y="3710684"/>
                </a:cubicBezTo>
                <a:cubicBezTo>
                  <a:pt x="650696" y="3703835"/>
                  <a:pt x="664395" y="3589106"/>
                  <a:pt x="667820" y="3443555"/>
                </a:cubicBezTo>
                <a:cubicBezTo>
                  <a:pt x="671245" y="3298004"/>
                  <a:pt x="657546" y="3061699"/>
                  <a:pt x="626724" y="2837380"/>
                </a:cubicBezTo>
                <a:cubicBezTo>
                  <a:pt x="595902" y="2613061"/>
                  <a:pt x="469187" y="2272302"/>
                  <a:pt x="482886" y="2097641"/>
                </a:cubicBezTo>
                <a:cubicBezTo>
                  <a:pt x="496585" y="1922980"/>
                  <a:pt x="618162" y="1871609"/>
                  <a:pt x="708917" y="1789416"/>
                </a:cubicBezTo>
                <a:cubicBezTo>
                  <a:pt x="799672" y="1707223"/>
                  <a:pt x="914400" y="1637016"/>
                  <a:pt x="1027416" y="1604481"/>
                </a:cubicBezTo>
                <a:cubicBezTo>
                  <a:pt x="1140432" y="1571946"/>
                  <a:pt x="1279132" y="1628454"/>
                  <a:pt x="1387011" y="1594207"/>
                </a:cubicBezTo>
                <a:cubicBezTo>
                  <a:pt x="1494890" y="1559960"/>
                  <a:pt x="1566809" y="1496603"/>
                  <a:pt x="1674688" y="1398998"/>
                </a:cubicBezTo>
                <a:cubicBezTo>
                  <a:pt x="1782567" y="1301394"/>
                  <a:pt x="2071955" y="955497"/>
                  <a:pt x="2034283" y="1008580"/>
                </a:cubicBezTo>
                <a:cubicBezTo>
                  <a:pt x="1996611" y="1061663"/>
                  <a:pt x="1486328" y="1431533"/>
                  <a:pt x="1448656" y="1717497"/>
                </a:cubicBezTo>
                <a:cubicBezTo>
                  <a:pt x="1410984" y="2003461"/>
                  <a:pt x="1679825" y="2530867"/>
                  <a:pt x="1808252" y="2724364"/>
                </a:cubicBezTo>
                <a:cubicBezTo>
                  <a:pt x="1936679" y="2917861"/>
                  <a:pt x="2106202" y="2856216"/>
                  <a:pt x="2219218" y="2878477"/>
                </a:cubicBezTo>
                <a:cubicBezTo>
                  <a:pt x="2332234" y="2900738"/>
                  <a:pt x="2409290" y="2871627"/>
                  <a:pt x="2486346" y="2857928"/>
                </a:cubicBezTo>
                <a:cubicBezTo>
                  <a:pt x="2563402" y="2844229"/>
                  <a:pt x="2674706" y="2847655"/>
                  <a:pt x="2681555" y="2796284"/>
                </a:cubicBezTo>
                <a:cubicBezTo>
                  <a:pt x="2688405" y="2744913"/>
                  <a:pt x="2558266" y="2642172"/>
                  <a:pt x="2527443" y="2549704"/>
                </a:cubicBezTo>
                <a:cubicBezTo>
                  <a:pt x="2496620" y="2457236"/>
                  <a:pt x="2539429" y="2315111"/>
                  <a:pt x="2496620" y="2241479"/>
                </a:cubicBezTo>
                <a:cubicBezTo>
                  <a:pt x="2453811" y="2167848"/>
                  <a:pt x="2280863" y="2126751"/>
                  <a:pt x="2270589" y="2107915"/>
                </a:cubicBezTo>
                <a:cubicBezTo>
                  <a:pt x="2260315" y="2089079"/>
                  <a:pt x="2414427" y="2157573"/>
                  <a:pt x="2434975" y="2128463"/>
                </a:cubicBezTo>
                <a:cubicBezTo>
                  <a:pt x="2455523" y="2099353"/>
                  <a:pt x="2436688" y="1970926"/>
                  <a:pt x="2393879" y="1933254"/>
                </a:cubicBezTo>
                <a:cubicBezTo>
                  <a:pt x="2351070" y="1895582"/>
                  <a:pt x="2183258" y="1919555"/>
                  <a:pt x="2178121" y="1902432"/>
                </a:cubicBezTo>
                <a:cubicBezTo>
                  <a:pt x="2172984" y="1885309"/>
                  <a:pt x="2369905" y="1986338"/>
                  <a:pt x="2363056" y="1830513"/>
                </a:cubicBezTo>
                <a:cubicBezTo>
                  <a:pt x="2356207" y="1674688"/>
                  <a:pt x="2147299" y="1039403"/>
                  <a:pt x="2137025" y="967484"/>
                </a:cubicBezTo>
                <a:cubicBezTo>
                  <a:pt x="2126751" y="895565"/>
                  <a:pt x="2029146" y="1327079"/>
                  <a:pt x="2301411" y="1398998"/>
                </a:cubicBezTo>
                <a:cubicBezTo>
                  <a:pt x="2573676" y="1470917"/>
                  <a:pt x="3476090" y="1375025"/>
                  <a:pt x="3770616" y="1398998"/>
                </a:cubicBezTo>
                <a:cubicBezTo>
                  <a:pt x="4065142" y="1422971"/>
                  <a:pt x="3965825" y="1460643"/>
                  <a:pt x="4068566" y="1542836"/>
                </a:cubicBezTo>
                <a:cubicBezTo>
                  <a:pt x="4171308" y="1625029"/>
                  <a:pt x="4318571" y="1797978"/>
                  <a:pt x="4387065" y="1892158"/>
                </a:cubicBezTo>
                <a:cubicBezTo>
                  <a:pt x="4455560" y="1986338"/>
                  <a:pt x="4460697" y="1849349"/>
                  <a:pt x="4479533" y="2107915"/>
                </a:cubicBezTo>
                <a:cubicBezTo>
                  <a:pt x="4498369" y="2366481"/>
                  <a:pt x="4534328" y="3316840"/>
                  <a:pt x="4500081" y="3443555"/>
                </a:cubicBezTo>
                <a:cubicBezTo>
                  <a:pt x="4465834" y="3570270"/>
                  <a:pt x="4311722" y="2899025"/>
                  <a:pt x="4274050" y="2868203"/>
                </a:cubicBezTo>
                <a:cubicBezTo>
                  <a:pt x="4236378" y="2837381"/>
                  <a:pt x="4306585" y="3133619"/>
                  <a:pt x="4274050" y="3258621"/>
                </a:cubicBezTo>
                <a:cubicBezTo>
                  <a:pt x="4241515" y="3383623"/>
                  <a:pt x="4114801" y="3387048"/>
                  <a:pt x="4078841" y="3618216"/>
                </a:cubicBezTo>
                <a:cubicBezTo>
                  <a:pt x="4042881" y="3849384"/>
                  <a:pt x="4049730" y="4529192"/>
                  <a:pt x="4058292" y="4645632"/>
                </a:cubicBezTo>
                <a:cubicBezTo>
                  <a:pt x="4066854" y="4762072"/>
                  <a:pt x="4075416" y="4318571"/>
                  <a:pt x="4130211" y="4316859"/>
                </a:cubicBezTo>
                <a:cubicBezTo>
                  <a:pt x="4185006" y="4315147"/>
                  <a:pt x="4320283" y="4630221"/>
                  <a:pt x="4387065" y="4635358"/>
                </a:cubicBezTo>
                <a:cubicBezTo>
                  <a:pt x="4453847" y="4640495"/>
                  <a:pt x="4500082" y="4352818"/>
                  <a:pt x="4530904" y="4347681"/>
                </a:cubicBezTo>
                <a:cubicBezTo>
                  <a:pt x="4561726" y="4342544"/>
                  <a:pt x="4530904" y="4597686"/>
                  <a:pt x="4572000" y="4604535"/>
                </a:cubicBezTo>
                <a:cubicBezTo>
                  <a:pt x="4613097" y="4611385"/>
                  <a:pt x="4741524" y="4393915"/>
                  <a:pt x="4777483" y="4388778"/>
                </a:cubicBezTo>
                <a:cubicBezTo>
                  <a:pt x="4813442" y="4383641"/>
                  <a:pt x="4770633" y="4529192"/>
                  <a:pt x="4787757" y="4573713"/>
                </a:cubicBezTo>
                <a:cubicBezTo>
                  <a:pt x="4804881" y="4618234"/>
                  <a:pt x="4808306" y="4878513"/>
                  <a:pt x="4880225" y="4655906"/>
                </a:cubicBezTo>
                <a:cubicBezTo>
                  <a:pt x="4952144" y="4433299"/>
                  <a:pt x="5152490" y="3702121"/>
                  <a:pt x="5219272" y="3238072"/>
                </a:cubicBezTo>
                <a:cubicBezTo>
                  <a:pt x="5286054" y="2774023"/>
                  <a:pt x="5287766" y="2238054"/>
                  <a:pt x="5280917" y="1871609"/>
                </a:cubicBezTo>
                <a:cubicBezTo>
                  <a:pt x="5274068" y="1505164"/>
                  <a:pt x="5203860" y="1099336"/>
                  <a:pt x="5178175" y="1039403"/>
                </a:cubicBezTo>
                <a:cubicBezTo>
                  <a:pt x="5152490" y="979470"/>
                  <a:pt x="5167901" y="1340778"/>
                  <a:pt x="5126805" y="1512014"/>
                </a:cubicBezTo>
                <a:cubicBezTo>
                  <a:pt x="5085709" y="1683250"/>
                  <a:pt x="4991529" y="2066818"/>
                  <a:pt x="4931596" y="2066818"/>
                </a:cubicBezTo>
                <a:cubicBezTo>
                  <a:pt x="4871663" y="2066818"/>
                  <a:pt x="4784333" y="1671263"/>
                  <a:pt x="4767209" y="1512014"/>
                </a:cubicBezTo>
                <a:cubicBezTo>
                  <a:pt x="4750085" y="1352765"/>
                  <a:pt x="4784333" y="1217488"/>
                  <a:pt x="4828854" y="1111322"/>
                </a:cubicBezTo>
                <a:cubicBezTo>
                  <a:pt x="4873375" y="1005156"/>
                  <a:pt x="5080571" y="892140"/>
                  <a:pt x="5034337" y="875016"/>
                </a:cubicBezTo>
                <a:cubicBezTo>
                  <a:pt x="4988103" y="857892"/>
                  <a:pt x="4712414" y="922962"/>
                  <a:pt x="4551452" y="1008580"/>
                </a:cubicBezTo>
                <a:cubicBezTo>
                  <a:pt x="4390490" y="1094198"/>
                  <a:pt x="4118224" y="1398998"/>
                  <a:pt x="4068566" y="1388724"/>
                </a:cubicBezTo>
                <a:cubicBezTo>
                  <a:pt x="4018908" y="1378450"/>
                  <a:pt x="4173020" y="1047964"/>
                  <a:pt x="4253501" y="946935"/>
                </a:cubicBezTo>
                <a:cubicBezTo>
                  <a:pt x="4333982" y="845906"/>
                  <a:pt x="4445286" y="827070"/>
                  <a:pt x="4551452" y="782549"/>
                </a:cubicBezTo>
                <a:cubicBezTo>
                  <a:pt x="4657618" y="738028"/>
                  <a:pt x="4878513" y="710629"/>
                  <a:pt x="4890499" y="679807"/>
                </a:cubicBezTo>
                <a:cubicBezTo>
                  <a:pt x="4902485" y="648985"/>
                  <a:pt x="4816868" y="601039"/>
                  <a:pt x="4623371" y="597614"/>
                </a:cubicBezTo>
                <a:cubicBezTo>
                  <a:pt x="4429874" y="594189"/>
                  <a:pt x="3775753" y="690081"/>
                  <a:pt x="3729519" y="659259"/>
                </a:cubicBezTo>
                <a:cubicBezTo>
                  <a:pt x="3683285" y="628437"/>
                  <a:pt x="4121650" y="452063"/>
                  <a:pt x="4345969" y="412679"/>
                </a:cubicBezTo>
                <a:cubicBezTo>
                  <a:pt x="4570288" y="373295"/>
                  <a:pt x="4967555" y="448638"/>
                  <a:pt x="5075434" y="422953"/>
                </a:cubicBezTo>
                <a:cubicBezTo>
                  <a:pt x="5183313" y="397268"/>
                  <a:pt x="4996666" y="321924"/>
                  <a:pt x="4993241" y="258567"/>
                </a:cubicBezTo>
                <a:cubicBezTo>
                  <a:pt x="4989816" y="195210"/>
                  <a:pt x="5032625" y="37672"/>
                  <a:pt x="5054886" y="42809"/>
                </a:cubicBezTo>
                <a:cubicBezTo>
                  <a:pt x="5077147" y="47946"/>
                  <a:pt x="5094270" y="227744"/>
                  <a:pt x="5126805" y="289389"/>
                </a:cubicBezTo>
                <a:cubicBezTo>
                  <a:pt x="5159340" y="351034"/>
                  <a:pt x="5212423" y="453776"/>
                  <a:pt x="5250095" y="412679"/>
                </a:cubicBezTo>
                <a:cubicBezTo>
                  <a:pt x="5287767" y="371582"/>
                  <a:pt x="5318589" y="85618"/>
                  <a:pt x="5352836" y="42809"/>
                </a:cubicBezTo>
                <a:cubicBezTo>
                  <a:pt x="5387083" y="0"/>
                  <a:pt x="5443591" y="102742"/>
                  <a:pt x="5455578" y="155825"/>
                </a:cubicBezTo>
                <a:cubicBezTo>
                  <a:pt x="5467565" y="208908"/>
                  <a:pt x="5354548" y="342472"/>
                  <a:pt x="5424755" y="361308"/>
                </a:cubicBezTo>
                <a:cubicBezTo>
                  <a:pt x="5494962" y="380144"/>
                  <a:pt x="5667910" y="226032"/>
                  <a:pt x="5876818" y="268841"/>
                </a:cubicBezTo>
                <a:cubicBezTo>
                  <a:pt x="6085726" y="311650"/>
                  <a:pt x="6751833" y="563367"/>
                  <a:pt x="6678202" y="618162"/>
                </a:cubicBezTo>
                <a:cubicBezTo>
                  <a:pt x="6604571" y="672957"/>
                  <a:pt x="5520647" y="583915"/>
                  <a:pt x="5435029" y="597614"/>
                </a:cubicBezTo>
                <a:cubicBezTo>
                  <a:pt x="5349411" y="611313"/>
                  <a:pt x="5965861" y="597614"/>
                  <a:pt x="6164495" y="700355"/>
                </a:cubicBezTo>
                <a:cubicBezTo>
                  <a:pt x="6363129" y="803097"/>
                  <a:pt x="6630257" y="1154130"/>
                  <a:pt x="6626832" y="1214063"/>
                </a:cubicBezTo>
                <a:cubicBezTo>
                  <a:pt x="6623407" y="1273996"/>
                  <a:pt x="6328881" y="1137007"/>
                  <a:pt x="6143946" y="1059951"/>
                </a:cubicBezTo>
                <a:cubicBezTo>
                  <a:pt x="5959011" y="982895"/>
                  <a:pt x="5549758" y="732890"/>
                  <a:pt x="5517223" y="751726"/>
                </a:cubicBezTo>
                <a:cubicBezTo>
                  <a:pt x="5484688" y="770562"/>
                  <a:pt x="5859694" y="1042828"/>
                  <a:pt x="5948737" y="1172967"/>
                </a:cubicBezTo>
                <a:cubicBezTo>
                  <a:pt x="6037780" y="1303106"/>
                  <a:pt x="6032643" y="1405847"/>
                  <a:pt x="6051479" y="1532562"/>
                </a:cubicBezTo>
                <a:cubicBezTo>
                  <a:pt x="6070315" y="1659277"/>
                  <a:pt x="6123398" y="1921268"/>
                  <a:pt x="6061753" y="1933254"/>
                </a:cubicBezTo>
                <a:cubicBezTo>
                  <a:pt x="6000108" y="1945241"/>
                  <a:pt x="5808324" y="1787703"/>
                  <a:pt x="5681609" y="1604481"/>
                </a:cubicBezTo>
                <a:cubicBezTo>
                  <a:pt x="5554894" y="1421259"/>
                  <a:pt x="5334000" y="818508"/>
                  <a:pt x="5301465" y="833919"/>
                </a:cubicBezTo>
                <a:cubicBezTo>
                  <a:pt x="5268930" y="849330"/>
                  <a:pt x="5429892" y="1385300"/>
                  <a:pt x="5486400" y="1696949"/>
                </a:cubicBezTo>
                <a:cubicBezTo>
                  <a:pt x="5542908" y="2008599"/>
                  <a:pt x="5613115" y="2421277"/>
                  <a:pt x="5640513" y="2703816"/>
                </a:cubicBezTo>
                <a:cubicBezTo>
                  <a:pt x="5667911" y="2986355"/>
                  <a:pt x="5673048" y="3085673"/>
                  <a:pt x="5650787" y="3392185"/>
                </a:cubicBezTo>
                <a:cubicBezTo>
                  <a:pt x="5628526" y="3698697"/>
                  <a:pt x="5493249" y="4381928"/>
                  <a:pt x="5506948" y="4542890"/>
                </a:cubicBezTo>
                <a:cubicBezTo>
                  <a:pt x="5520647" y="4703852"/>
                  <a:pt x="5700445" y="4359667"/>
                  <a:pt x="5732980" y="4357955"/>
                </a:cubicBezTo>
                <a:cubicBezTo>
                  <a:pt x="5765515" y="4356243"/>
                  <a:pt x="5657636" y="4512068"/>
                  <a:pt x="5702157" y="4532616"/>
                </a:cubicBezTo>
                <a:cubicBezTo>
                  <a:pt x="5746678" y="4553164"/>
                  <a:pt x="5970998" y="4462409"/>
                  <a:pt x="6000108" y="4481245"/>
                </a:cubicBezTo>
                <a:cubicBezTo>
                  <a:pt x="6029218" y="4500081"/>
                  <a:pt x="5972710" y="4613097"/>
                  <a:pt x="5876818" y="4645632"/>
                </a:cubicBezTo>
                <a:cubicBezTo>
                  <a:pt x="5780926" y="4678167"/>
                  <a:pt x="5510373" y="4708989"/>
                  <a:pt x="5424755" y="4676454"/>
                </a:cubicBezTo>
                <a:cubicBezTo>
                  <a:pt x="5339137" y="4643919"/>
                  <a:pt x="5392220" y="4464122"/>
                  <a:pt x="5363110" y="4450423"/>
                </a:cubicBezTo>
                <a:cubicBezTo>
                  <a:pt x="5334000" y="4436724"/>
                  <a:pt x="5289479" y="4597686"/>
                  <a:pt x="5250095" y="4594261"/>
                </a:cubicBezTo>
                <a:cubicBezTo>
                  <a:pt x="5210711" y="4590836"/>
                  <a:pt x="5155915" y="4423026"/>
                  <a:pt x="5126805" y="4429875"/>
                </a:cubicBezTo>
                <a:cubicBezTo>
                  <a:pt x="5097695" y="4436724"/>
                  <a:pt x="5086564" y="4536041"/>
                  <a:pt x="5075434" y="4635358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14" descr="zahlen-malen-elefant.gif"/>
          <p:cNvPicPr>
            <a:picLocks noChangeAspect="1"/>
          </p:cNvPicPr>
          <p:nvPr/>
        </p:nvPicPr>
        <p:blipFill>
          <a:blip r:embed="rId2" cstate="print"/>
          <a:srcRect l="7649" b="38242"/>
          <a:stretch>
            <a:fillRect/>
          </a:stretch>
        </p:blipFill>
        <p:spPr>
          <a:xfrm>
            <a:off x="3048001" y="533400"/>
            <a:ext cx="6440649" cy="3048000"/>
          </a:xfrm>
          <a:prstGeom prst="rect">
            <a:avLst/>
          </a:prstGeom>
        </p:spPr>
      </p:pic>
      <p:pic>
        <p:nvPicPr>
          <p:cNvPr id="16" name="Picture 15" descr="zahlen-malen-elefant.gif"/>
          <p:cNvPicPr>
            <a:picLocks noChangeAspect="1"/>
          </p:cNvPicPr>
          <p:nvPr/>
        </p:nvPicPr>
        <p:blipFill>
          <a:blip r:embed="rId2" cstate="print"/>
          <a:srcRect l="59001"/>
          <a:stretch>
            <a:fillRect/>
          </a:stretch>
        </p:blipFill>
        <p:spPr>
          <a:xfrm>
            <a:off x="6629401" y="533401"/>
            <a:ext cx="2859249" cy="49353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87626" y="606426"/>
            <a:ext cx="6816725" cy="4759325"/>
            <a:chOff x="1063625" y="606425"/>
            <a:chExt cx="6816725" cy="4759325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5016500" y="52133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5370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22800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654550" y="469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527550" y="4432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371975" y="4086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137025" y="4248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657475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578100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098800" y="522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647950" y="4460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089275" y="4594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752850" y="427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127375" y="40925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489200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613025" y="407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276475" y="39782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219325" y="387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562100" y="3870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066800" y="3352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851025" y="394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174875" y="3714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041525" y="4371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1819275" y="3778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790700" y="4591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508125" y="4514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708150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663700" y="42672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450975" y="4048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311275" y="4333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203325" y="389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063625" y="3806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260475" y="374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673225" y="3397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1501775" y="3638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873375" y="32766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3260725" y="344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533775" y="3429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721100" y="337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543300" y="280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482975" y="2689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575050" y="3108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209925" y="1543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813300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095625" y="1581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343275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724150" y="1962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511425" y="2282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438400" y="215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746250" y="2365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536700" y="26574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409950" y="23907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435350" y="2511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3241675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085975" y="2168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3333750" y="268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6740525" y="217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7112000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108825" y="2095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537325" y="2279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330950" y="243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988050" y="2635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175375" y="2079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537200" y="2663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448300" y="246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114925" y="2114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118100" y="1965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400675" y="977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816600" y="2076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4791075" y="123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842000" y="4965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5632450" y="516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5600700" y="4933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5835650" y="5143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543560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670675" y="3962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5121275" y="5191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267450" y="3803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540375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130800" y="4178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683375" y="326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5305425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191125" y="4870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5330825" y="3432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59500" y="5003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213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6280150" y="5159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10235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467475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569075" y="5111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429375" y="501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11975" y="5210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753225" y="5105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92800" y="1676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7042150" y="504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5607050" y="1568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775450" y="4921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305425" y="1533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78650" y="173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7651750" y="1774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7740650" y="11779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7165975" y="1647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7200900" y="1270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19825" y="1616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69075" y="133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499225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6070600" y="14351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03875" y="1352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18325" y="83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76900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6334125" y="141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940425" y="1254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6311900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6473825" y="911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15100" y="72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407150" y="606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108700" y="615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30925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75375" y="854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064250" y="822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139" name="Straight Arrow Connector 138"/>
          <p:cNvCxnSpPr/>
          <p:nvPr/>
        </p:nvCxnSpPr>
        <p:spPr>
          <a:xfrm rot="5400000" flipH="1" flipV="1">
            <a:off x="2172494" y="4836318"/>
            <a:ext cx="9906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2667000" y="5332412"/>
            <a:ext cx="9144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data to insight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</a:t>
            </a:r>
            <a:br>
              <a:rPr lang="en-US" dirty="0"/>
            </a:br>
            <a:r>
              <a:rPr lang="en-US" dirty="0"/>
              <a:t>encoding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2481-E5B8-431D-B570-5AC4ACCD335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CE1D-6184-4A48-9FFB-CB9C16B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t>21</a:t>
            </a:fld>
            <a:endParaRPr lang="de-DE" dirty="0"/>
          </a:p>
        </p:txBody>
      </p:sp>
      <p:pic>
        <p:nvPicPr>
          <p:cNvPr id="13" name="Picture 12" descr="zahlen-malen-elef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533401"/>
            <a:ext cx="6974049" cy="493537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643884" y="635286"/>
            <a:ext cx="6751833" cy="4878513"/>
          </a:xfrm>
          <a:custGeom>
            <a:avLst/>
            <a:gdLst>
              <a:gd name="connsiteX0" fmla="*/ 3955551 w 6751833"/>
              <a:gd name="connsiteY0" fmla="*/ 4655906 h 4878513"/>
              <a:gd name="connsiteX1" fmla="*/ 3482939 w 6751833"/>
              <a:gd name="connsiteY1" fmla="*/ 4655906 h 4878513"/>
              <a:gd name="connsiteX2" fmla="*/ 3575407 w 6751833"/>
              <a:gd name="connsiteY2" fmla="*/ 4440149 h 4878513"/>
              <a:gd name="connsiteX3" fmla="*/ 3616504 w 6751833"/>
              <a:gd name="connsiteY3" fmla="*/ 4111376 h 4878513"/>
              <a:gd name="connsiteX4" fmla="*/ 3493214 w 6751833"/>
              <a:gd name="connsiteY4" fmla="*/ 3864796 h 4878513"/>
              <a:gd name="connsiteX5" fmla="*/ 3328827 w 6751833"/>
              <a:gd name="connsiteY5" fmla="*/ 3536023 h 4878513"/>
              <a:gd name="connsiteX6" fmla="*/ 3082247 w 6751833"/>
              <a:gd name="connsiteY6" fmla="*/ 3669587 h 4878513"/>
              <a:gd name="connsiteX7" fmla="*/ 2681555 w 6751833"/>
              <a:gd name="connsiteY7" fmla="*/ 3720958 h 4878513"/>
              <a:gd name="connsiteX8" fmla="*/ 2085654 w 6751833"/>
              <a:gd name="connsiteY8" fmla="*/ 3525749 h 4878513"/>
              <a:gd name="connsiteX9" fmla="*/ 2034283 w 6751833"/>
              <a:gd name="connsiteY9" fmla="*/ 4049731 h 4878513"/>
              <a:gd name="connsiteX10" fmla="*/ 2054832 w 6751833"/>
              <a:gd name="connsiteY10" fmla="*/ 4655906 h 4878513"/>
              <a:gd name="connsiteX11" fmla="*/ 1510301 w 6751833"/>
              <a:gd name="connsiteY11" fmla="*/ 4676454 h 4878513"/>
              <a:gd name="connsiteX12" fmla="*/ 1602769 w 6751833"/>
              <a:gd name="connsiteY12" fmla="*/ 4450423 h 4878513"/>
              <a:gd name="connsiteX13" fmla="*/ 1602769 w 6751833"/>
              <a:gd name="connsiteY13" fmla="*/ 3905893 h 4878513"/>
              <a:gd name="connsiteX14" fmla="*/ 1561672 w 6751833"/>
              <a:gd name="connsiteY14" fmla="*/ 3494926 h 4878513"/>
              <a:gd name="connsiteX15" fmla="*/ 1428108 w 6751833"/>
              <a:gd name="connsiteY15" fmla="*/ 3248346 h 4878513"/>
              <a:gd name="connsiteX16" fmla="*/ 1222625 w 6751833"/>
              <a:gd name="connsiteY16" fmla="*/ 3423007 h 4878513"/>
              <a:gd name="connsiteX17" fmla="*/ 1181528 w 6751833"/>
              <a:gd name="connsiteY17" fmla="*/ 3320266 h 4878513"/>
              <a:gd name="connsiteX18" fmla="*/ 791110 w 6751833"/>
              <a:gd name="connsiteY18" fmla="*/ 3392185 h 4878513"/>
              <a:gd name="connsiteX19" fmla="*/ 503434 w 6751833"/>
              <a:gd name="connsiteY19" fmla="*/ 3320266 h 4878513"/>
              <a:gd name="connsiteX20" fmla="*/ 20548 w 6751833"/>
              <a:gd name="connsiteY20" fmla="*/ 2796284 h 4878513"/>
              <a:gd name="connsiteX21" fmla="*/ 452063 w 6751833"/>
              <a:gd name="connsiteY21" fmla="*/ 3083960 h 4878513"/>
              <a:gd name="connsiteX22" fmla="*/ 770562 w 6751833"/>
              <a:gd name="connsiteY22" fmla="*/ 3217524 h 4878513"/>
              <a:gd name="connsiteX23" fmla="*/ 1140432 w 6751833"/>
              <a:gd name="connsiteY23" fmla="*/ 3166153 h 4878513"/>
              <a:gd name="connsiteX24" fmla="*/ 996593 w 6751833"/>
              <a:gd name="connsiteY24" fmla="*/ 3803151 h 4878513"/>
              <a:gd name="connsiteX25" fmla="*/ 760288 w 6751833"/>
              <a:gd name="connsiteY25" fmla="*/ 4018908 h 4878513"/>
              <a:gd name="connsiteX26" fmla="*/ 441789 w 6751833"/>
              <a:gd name="connsiteY26" fmla="*/ 3957263 h 4878513"/>
              <a:gd name="connsiteX27" fmla="*/ 256854 w 6751833"/>
              <a:gd name="connsiteY27" fmla="*/ 3772328 h 4878513"/>
              <a:gd name="connsiteX28" fmla="*/ 10274 w 6751833"/>
              <a:gd name="connsiteY28" fmla="*/ 3248346 h 4878513"/>
              <a:gd name="connsiteX29" fmla="*/ 195209 w 6751833"/>
              <a:gd name="connsiteY29" fmla="*/ 3351088 h 4878513"/>
              <a:gd name="connsiteX30" fmla="*/ 215757 w 6751833"/>
              <a:gd name="connsiteY30" fmla="*/ 3196976 h 4878513"/>
              <a:gd name="connsiteX31" fmla="*/ 400692 w 6751833"/>
              <a:gd name="connsiteY31" fmla="*/ 3484652 h 4878513"/>
              <a:gd name="connsiteX32" fmla="*/ 606175 w 6751833"/>
              <a:gd name="connsiteY32" fmla="*/ 3710684 h 4878513"/>
              <a:gd name="connsiteX33" fmla="*/ 667820 w 6751833"/>
              <a:gd name="connsiteY33" fmla="*/ 3443555 h 4878513"/>
              <a:gd name="connsiteX34" fmla="*/ 626724 w 6751833"/>
              <a:gd name="connsiteY34" fmla="*/ 2837380 h 4878513"/>
              <a:gd name="connsiteX35" fmla="*/ 482886 w 6751833"/>
              <a:gd name="connsiteY35" fmla="*/ 2097641 h 4878513"/>
              <a:gd name="connsiteX36" fmla="*/ 708917 w 6751833"/>
              <a:gd name="connsiteY36" fmla="*/ 1789416 h 4878513"/>
              <a:gd name="connsiteX37" fmla="*/ 1027416 w 6751833"/>
              <a:gd name="connsiteY37" fmla="*/ 1604481 h 4878513"/>
              <a:gd name="connsiteX38" fmla="*/ 1387011 w 6751833"/>
              <a:gd name="connsiteY38" fmla="*/ 1594207 h 4878513"/>
              <a:gd name="connsiteX39" fmla="*/ 1674688 w 6751833"/>
              <a:gd name="connsiteY39" fmla="*/ 1398998 h 4878513"/>
              <a:gd name="connsiteX40" fmla="*/ 2034283 w 6751833"/>
              <a:gd name="connsiteY40" fmla="*/ 1008580 h 4878513"/>
              <a:gd name="connsiteX41" fmla="*/ 1448656 w 6751833"/>
              <a:gd name="connsiteY41" fmla="*/ 1717497 h 4878513"/>
              <a:gd name="connsiteX42" fmla="*/ 1808252 w 6751833"/>
              <a:gd name="connsiteY42" fmla="*/ 2724364 h 4878513"/>
              <a:gd name="connsiteX43" fmla="*/ 2219218 w 6751833"/>
              <a:gd name="connsiteY43" fmla="*/ 2878477 h 4878513"/>
              <a:gd name="connsiteX44" fmla="*/ 2486346 w 6751833"/>
              <a:gd name="connsiteY44" fmla="*/ 2857928 h 4878513"/>
              <a:gd name="connsiteX45" fmla="*/ 2681555 w 6751833"/>
              <a:gd name="connsiteY45" fmla="*/ 2796284 h 4878513"/>
              <a:gd name="connsiteX46" fmla="*/ 2527443 w 6751833"/>
              <a:gd name="connsiteY46" fmla="*/ 2549704 h 4878513"/>
              <a:gd name="connsiteX47" fmla="*/ 2496620 w 6751833"/>
              <a:gd name="connsiteY47" fmla="*/ 2241479 h 4878513"/>
              <a:gd name="connsiteX48" fmla="*/ 2270589 w 6751833"/>
              <a:gd name="connsiteY48" fmla="*/ 2107915 h 4878513"/>
              <a:gd name="connsiteX49" fmla="*/ 2434975 w 6751833"/>
              <a:gd name="connsiteY49" fmla="*/ 2128463 h 4878513"/>
              <a:gd name="connsiteX50" fmla="*/ 2393879 w 6751833"/>
              <a:gd name="connsiteY50" fmla="*/ 1933254 h 4878513"/>
              <a:gd name="connsiteX51" fmla="*/ 2178121 w 6751833"/>
              <a:gd name="connsiteY51" fmla="*/ 1902432 h 4878513"/>
              <a:gd name="connsiteX52" fmla="*/ 2363056 w 6751833"/>
              <a:gd name="connsiteY52" fmla="*/ 1830513 h 4878513"/>
              <a:gd name="connsiteX53" fmla="*/ 2137025 w 6751833"/>
              <a:gd name="connsiteY53" fmla="*/ 967484 h 4878513"/>
              <a:gd name="connsiteX54" fmla="*/ 2301411 w 6751833"/>
              <a:gd name="connsiteY54" fmla="*/ 1398998 h 4878513"/>
              <a:gd name="connsiteX55" fmla="*/ 3770616 w 6751833"/>
              <a:gd name="connsiteY55" fmla="*/ 1398998 h 4878513"/>
              <a:gd name="connsiteX56" fmla="*/ 4068566 w 6751833"/>
              <a:gd name="connsiteY56" fmla="*/ 1542836 h 4878513"/>
              <a:gd name="connsiteX57" fmla="*/ 4387065 w 6751833"/>
              <a:gd name="connsiteY57" fmla="*/ 1892158 h 4878513"/>
              <a:gd name="connsiteX58" fmla="*/ 4479533 w 6751833"/>
              <a:gd name="connsiteY58" fmla="*/ 2107915 h 4878513"/>
              <a:gd name="connsiteX59" fmla="*/ 4500081 w 6751833"/>
              <a:gd name="connsiteY59" fmla="*/ 3443555 h 4878513"/>
              <a:gd name="connsiteX60" fmla="*/ 4274050 w 6751833"/>
              <a:gd name="connsiteY60" fmla="*/ 2868203 h 4878513"/>
              <a:gd name="connsiteX61" fmla="*/ 4274050 w 6751833"/>
              <a:gd name="connsiteY61" fmla="*/ 3258621 h 4878513"/>
              <a:gd name="connsiteX62" fmla="*/ 4078841 w 6751833"/>
              <a:gd name="connsiteY62" fmla="*/ 3618216 h 4878513"/>
              <a:gd name="connsiteX63" fmla="*/ 4058292 w 6751833"/>
              <a:gd name="connsiteY63" fmla="*/ 4645632 h 4878513"/>
              <a:gd name="connsiteX64" fmla="*/ 4130211 w 6751833"/>
              <a:gd name="connsiteY64" fmla="*/ 4316859 h 4878513"/>
              <a:gd name="connsiteX65" fmla="*/ 4387065 w 6751833"/>
              <a:gd name="connsiteY65" fmla="*/ 4635358 h 4878513"/>
              <a:gd name="connsiteX66" fmla="*/ 4530904 w 6751833"/>
              <a:gd name="connsiteY66" fmla="*/ 4347681 h 4878513"/>
              <a:gd name="connsiteX67" fmla="*/ 4572000 w 6751833"/>
              <a:gd name="connsiteY67" fmla="*/ 4604535 h 4878513"/>
              <a:gd name="connsiteX68" fmla="*/ 4777483 w 6751833"/>
              <a:gd name="connsiteY68" fmla="*/ 4388778 h 4878513"/>
              <a:gd name="connsiteX69" fmla="*/ 4787757 w 6751833"/>
              <a:gd name="connsiteY69" fmla="*/ 4573713 h 4878513"/>
              <a:gd name="connsiteX70" fmla="*/ 4880225 w 6751833"/>
              <a:gd name="connsiteY70" fmla="*/ 4655906 h 4878513"/>
              <a:gd name="connsiteX71" fmla="*/ 5219272 w 6751833"/>
              <a:gd name="connsiteY71" fmla="*/ 3238072 h 4878513"/>
              <a:gd name="connsiteX72" fmla="*/ 5280917 w 6751833"/>
              <a:gd name="connsiteY72" fmla="*/ 1871609 h 4878513"/>
              <a:gd name="connsiteX73" fmla="*/ 5178175 w 6751833"/>
              <a:gd name="connsiteY73" fmla="*/ 1039403 h 4878513"/>
              <a:gd name="connsiteX74" fmla="*/ 5126805 w 6751833"/>
              <a:gd name="connsiteY74" fmla="*/ 1512014 h 4878513"/>
              <a:gd name="connsiteX75" fmla="*/ 4931596 w 6751833"/>
              <a:gd name="connsiteY75" fmla="*/ 2066818 h 4878513"/>
              <a:gd name="connsiteX76" fmla="*/ 4767209 w 6751833"/>
              <a:gd name="connsiteY76" fmla="*/ 1512014 h 4878513"/>
              <a:gd name="connsiteX77" fmla="*/ 4828854 w 6751833"/>
              <a:gd name="connsiteY77" fmla="*/ 1111322 h 4878513"/>
              <a:gd name="connsiteX78" fmla="*/ 5034337 w 6751833"/>
              <a:gd name="connsiteY78" fmla="*/ 875016 h 4878513"/>
              <a:gd name="connsiteX79" fmla="*/ 4551452 w 6751833"/>
              <a:gd name="connsiteY79" fmla="*/ 1008580 h 4878513"/>
              <a:gd name="connsiteX80" fmla="*/ 4068566 w 6751833"/>
              <a:gd name="connsiteY80" fmla="*/ 1388724 h 4878513"/>
              <a:gd name="connsiteX81" fmla="*/ 4253501 w 6751833"/>
              <a:gd name="connsiteY81" fmla="*/ 946935 h 4878513"/>
              <a:gd name="connsiteX82" fmla="*/ 4551452 w 6751833"/>
              <a:gd name="connsiteY82" fmla="*/ 782549 h 4878513"/>
              <a:gd name="connsiteX83" fmla="*/ 4890499 w 6751833"/>
              <a:gd name="connsiteY83" fmla="*/ 679807 h 4878513"/>
              <a:gd name="connsiteX84" fmla="*/ 4623371 w 6751833"/>
              <a:gd name="connsiteY84" fmla="*/ 597614 h 4878513"/>
              <a:gd name="connsiteX85" fmla="*/ 3729519 w 6751833"/>
              <a:gd name="connsiteY85" fmla="*/ 659259 h 4878513"/>
              <a:gd name="connsiteX86" fmla="*/ 4345969 w 6751833"/>
              <a:gd name="connsiteY86" fmla="*/ 412679 h 4878513"/>
              <a:gd name="connsiteX87" fmla="*/ 5075434 w 6751833"/>
              <a:gd name="connsiteY87" fmla="*/ 422953 h 4878513"/>
              <a:gd name="connsiteX88" fmla="*/ 4993241 w 6751833"/>
              <a:gd name="connsiteY88" fmla="*/ 258567 h 4878513"/>
              <a:gd name="connsiteX89" fmla="*/ 5054886 w 6751833"/>
              <a:gd name="connsiteY89" fmla="*/ 42809 h 4878513"/>
              <a:gd name="connsiteX90" fmla="*/ 5126805 w 6751833"/>
              <a:gd name="connsiteY90" fmla="*/ 289389 h 4878513"/>
              <a:gd name="connsiteX91" fmla="*/ 5250095 w 6751833"/>
              <a:gd name="connsiteY91" fmla="*/ 412679 h 4878513"/>
              <a:gd name="connsiteX92" fmla="*/ 5352836 w 6751833"/>
              <a:gd name="connsiteY92" fmla="*/ 42809 h 4878513"/>
              <a:gd name="connsiteX93" fmla="*/ 5455578 w 6751833"/>
              <a:gd name="connsiteY93" fmla="*/ 155825 h 4878513"/>
              <a:gd name="connsiteX94" fmla="*/ 5424755 w 6751833"/>
              <a:gd name="connsiteY94" fmla="*/ 361308 h 4878513"/>
              <a:gd name="connsiteX95" fmla="*/ 5876818 w 6751833"/>
              <a:gd name="connsiteY95" fmla="*/ 268841 h 4878513"/>
              <a:gd name="connsiteX96" fmla="*/ 6678202 w 6751833"/>
              <a:gd name="connsiteY96" fmla="*/ 618162 h 4878513"/>
              <a:gd name="connsiteX97" fmla="*/ 5435029 w 6751833"/>
              <a:gd name="connsiteY97" fmla="*/ 597614 h 4878513"/>
              <a:gd name="connsiteX98" fmla="*/ 6164495 w 6751833"/>
              <a:gd name="connsiteY98" fmla="*/ 700355 h 4878513"/>
              <a:gd name="connsiteX99" fmla="*/ 6626832 w 6751833"/>
              <a:gd name="connsiteY99" fmla="*/ 1214063 h 4878513"/>
              <a:gd name="connsiteX100" fmla="*/ 6143946 w 6751833"/>
              <a:gd name="connsiteY100" fmla="*/ 1059951 h 4878513"/>
              <a:gd name="connsiteX101" fmla="*/ 5517223 w 6751833"/>
              <a:gd name="connsiteY101" fmla="*/ 751726 h 4878513"/>
              <a:gd name="connsiteX102" fmla="*/ 5948737 w 6751833"/>
              <a:gd name="connsiteY102" fmla="*/ 1172967 h 4878513"/>
              <a:gd name="connsiteX103" fmla="*/ 6051479 w 6751833"/>
              <a:gd name="connsiteY103" fmla="*/ 1532562 h 4878513"/>
              <a:gd name="connsiteX104" fmla="*/ 6061753 w 6751833"/>
              <a:gd name="connsiteY104" fmla="*/ 1933254 h 4878513"/>
              <a:gd name="connsiteX105" fmla="*/ 5681609 w 6751833"/>
              <a:gd name="connsiteY105" fmla="*/ 1604481 h 4878513"/>
              <a:gd name="connsiteX106" fmla="*/ 5301465 w 6751833"/>
              <a:gd name="connsiteY106" fmla="*/ 833919 h 4878513"/>
              <a:gd name="connsiteX107" fmla="*/ 5486400 w 6751833"/>
              <a:gd name="connsiteY107" fmla="*/ 1696949 h 4878513"/>
              <a:gd name="connsiteX108" fmla="*/ 5640513 w 6751833"/>
              <a:gd name="connsiteY108" fmla="*/ 2703816 h 4878513"/>
              <a:gd name="connsiteX109" fmla="*/ 5650787 w 6751833"/>
              <a:gd name="connsiteY109" fmla="*/ 3392185 h 4878513"/>
              <a:gd name="connsiteX110" fmla="*/ 5506948 w 6751833"/>
              <a:gd name="connsiteY110" fmla="*/ 4542890 h 4878513"/>
              <a:gd name="connsiteX111" fmla="*/ 5732980 w 6751833"/>
              <a:gd name="connsiteY111" fmla="*/ 4357955 h 4878513"/>
              <a:gd name="connsiteX112" fmla="*/ 5702157 w 6751833"/>
              <a:gd name="connsiteY112" fmla="*/ 4532616 h 4878513"/>
              <a:gd name="connsiteX113" fmla="*/ 6000108 w 6751833"/>
              <a:gd name="connsiteY113" fmla="*/ 4481245 h 4878513"/>
              <a:gd name="connsiteX114" fmla="*/ 5876818 w 6751833"/>
              <a:gd name="connsiteY114" fmla="*/ 4645632 h 4878513"/>
              <a:gd name="connsiteX115" fmla="*/ 5424755 w 6751833"/>
              <a:gd name="connsiteY115" fmla="*/ 4676454 h 4878513"/>
              <a:gd name="connsiteX116" fmla="*/ 5363110 w 6751833"/>
              <a:gd name="connsiteY116" fmla="*/ 4450423 h 4878513"/>
              <a:gd name="connsiteX117" fmla="*/ 5250095 w 6751833"/>
              <a:gd name="connsiteY117" fmla="*/ 4594261 h 4878513"/>
              <a:gd name="connsiteX118" fmla="*/ 5126805 w 6751833"/>
              <a:gd name="connsiteY118" fmla="*/ 4429875 h 4878513"/>
              <a:gd name="connsiteX119" fmla="*/ 5075434 w 6751833"/>
              <a:gd name="connsiteY119" fmla="*/ 4635358 h 487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51833" h="4878513">
                <a:moveTo>
                  <a:pt x="3955551" y="4655906"/>
                </a:moveTo>
                <a:cubicBezTo>
                  <a:pt x="3750923" y="4673886"/>
                  <a:pt x="3546296" y="4691866"/>
                  <a:pt x="3482939" y="4655906"/>
                </a:cubicBezTo>
                <a:cubicBezTo>
                  <a:pt x="3419582" y="4619947"/>
                  <a:pt x="3553146" y="4530904"/>
                  <a:pt x="3575407" y="4440149"/>
                </a:cubicBezTo>
                <a:cubicBezTo>
                  <a:pt x="3597668" y="4349394"/>
                  <a:pt x="3630203" y="4207268"/>
                  <a:pt x="3616504" y="4111376"/>
                </a:cubicBezTo>
                <a:cubicBezTo>
                  <a:pt x="3602805" y="4015484"/>
                  <a:pt x="3493214" y="3864796"/>
                  <a:pt x="3493214" y="3864796"/>
                </a:cubicBezTo>
                <a:cubicBezTo>
                  <a:pt x="3445268" y="3768904"/>
                  <a:pt x="3397322" y="3568558"/>
                  <a:pt x="3328827" y="3536023"/>
                </a:cubicBezTo>
                <a:cubicBezTo>
                  <a:pt x="3260333" y="3503488"/>
                  <a:pt x="3190126" y="3638765"/>
                  <a:pt x="3082247" y="3669587"/>
                </a:cubicBezTo>
                <a:cubicBezTo>
                  <a:pt x="2974368" y="3700409"/>
                  <a:pt x="2847654" y="3744931"/>
                  <a:pt x="2681555" y="3720958"/>
                </a:cubicBezTo>
                <a:cubicBezTo>
                  <a:pt x="2515456" y="3696985"/>
                  <a:pt x="2193533" y="3470954"/>
                  <a:pt x="2085654" y="3525749"/>
                </a:cubicBezTo>
                <a:cubicBezTo>
                  <a:pt x="1977775" y="3580544"/>
                  <a:pt x="2039420" y="3861372"/>
                  <a:pt x="2034283" y="4049731"/>
                </a:cubicBezTo>
                <a:cubicBezTo>
                  <a:pt x="2029146" y="4238090"/>
                  <a:pt x="2142162" y="4551452"/>
                  <a:pt x="2054832" y="4655906"/>
                </a:cubicBezTo>
                <a:cubicBezTo>
                  <a:pt x="1967502" y="4760360"/>
                  <a:pt x="1585645" y="4710701"/>
                  <a:pt x="1510301" y="4676454"/>
                </a:cubicBezTo>
                <a:cubicBezTo>
                  <a:pt x="1434957" y="4642207"/>
                  <a:pt x="1587358" y="4578850"/>
                  <a:pt x="1602769" y="4450423"/>
                </a:cubicBezTo>
                <a:cubicBezTo>
                  <a:pt x="1618180" y="4321996"/>
                  <a:pt x="1609619" y="4065143"/>
                  <a:pt x="1602769" y="3905893"/>
                </a:cubicBezTo>
                <a:cubicBezTo>
                  <a:pt x="1595920" y="3746644"/>
                  <a:pt x="1590782" y="3604517"/>
                  <a:pt x="1561672" y="3494926"/>
                </a:cubicBezTo>
                <a:cubicBezTo>
                  <a:pt x="1532562" y="3385335"/>
                  <a:pt x="1484616" y="3260333"/>
                  <a:pt x="1428108" y="3248346"/>
                </a:cubicBezTo>
                <a:cubicBezTo>
                  <a:pt x="1371600" y="3236359"/>
                  <a:pt x="1263722" y="3411020"/>
                  <a:pt x="1222625" y="3423007"/>
                </a:cubicBezTo>
                <a:cubicBezTo>
                  <a:pt x="1181528" y="3434994"/>
                  <a:pt x="1253447" y="3325403"/>
                  <a:pt x="1181528" y="3320266"/>
                </a:cubicBezTo>
                <a:cubicBezTo>
                  <a:pt x="1109609" y="3315129"/>
                  <a:pt x="904126" y="3392185"/>
                  <a:pt x="791110" y="3392185"/>
                </a:cubicBezTo>
                <a:cubicBezTo>
                  <a:pt x="678094" y="3392185"/>
                  <a:pt x="631861" y="3419583"/>
                  <a:pt x="503434" y="3320266"/>
                </a:cubicBezTo>
                <a:cubicBezTo>
                  <a:pt x="375007" y="3220949"/>
                  <a:pt x="29110" y="2835668"/>
                  <a:pt x="20548" y="2796284"/>
                </a:cubicBezTo>
                <a:cubicBezTo>
                  <a:pt x="11986" y="2756900"/>
                  <a:pt x="327061" y="3013753"/>
                  <a:pt x="452063" y="3083960"/>
                </a:cubicBezTo>
                <a:cubicBezTo>
                  <a:pt x="577065" y="3154167"/>
                  <a:pt x="655834" y="3203825"/>
                  <a:pt x="770562" y="3217524"/>
                </a:cubicBezTo>
                <a:cubicBezTo>
                  <a:pt x="885290" y="3231223"/>
                  <a:pt x="1102760" y="3068549"/>
                  <a:pt x="1140432" y="3166153"/>
                </a:cubicBezTo>
                <a:cubicBezTo>
                  <a:pt x="1178104" y="3263758"/>
                  <a:pt x="1059950" y="3661025"/>
                  <a:pt x="996593" y="3803151"/>
                </a:cubicBezTo>
                <a:cubicBezTo>
                  <a:pt x="933236" y="3945277"/>
                  <a:pt x="852755" y="3993223"/>
                  <a:pt x="760288" y="4018908"/>
                </a:cubicBezTo>
                <a:cubicBezTo>
                  <a:pt x="667821" y="4044593"/>
                  <a:pt x="525695" y="3998360"/>
                  <a:pt x="441789" y="3957263"/>
                </a:cubicBezTo>
                <a:cubicBezTo>
                  <a:pt x="357883" y="3916166"/>
                  <a:pt x="328773" y="3890481"/>
                  <a:pt x="256854" y="3772328"/>
                </a:cubicBezTo>
                <a:cubicBezTo>
                  <a:pt x="184935" y="3654175"/>
                  <a:pt x="20548" y="3318553"/>
                  <a:pt x="10274" y="3248346"/>
                </a:cubicBezTo>
                <a:cubicBezTo>
                  <a:pt x="0" y="3178139"/>
                  <a:pt x="160962" y="3359650"/>
                  <a:pt x="195209" y="3351088"/>
                </a:cubicBezTo>
                <a:cubicBezTo>
                  <a:pt x="229456" y="3342526"/>
                  <a:pt x="181510" y="3174715"/>
                  <a:pt x="215757" y="3196976"/>
                </a:cubicBezTo>
                <a:cubicBezTo>
                  <a:pt x="250004" y="3219237"/>
                  <a:pt x="335622" y="3399034"/>
                  <a:pt x="400692" y="3484652"/>
                </a:cubicBezTo>
                <a:cubicBezTo>
                  <a:pt x="465762" y="3570270"/>
                  <a:pt x="561654" y="3717533"/>
                  <a:pt x="606175" y="3710684"/>
                </a:cubicBezTo>
                <a:cubicBezTo>
                  <a:pt x="650696" y="3703835"/>
                  <a:pt x="664395" y="3589106"/>
                  <a:pt x="667820" y="3443555"/>
                </a:cubicBezTo>
                <a:cubicBezTo>
                  <a:pt x="671245" y="3298004"/>
                  <a:pt x="657546" y="3061699"/>
                  <a:pt x="626724" y="2837380"/>
                </a:cubicBezTo>
                <a:cubicBezTo>
                  <a:pt x="595902" y="2613061"/>
                  <a:pt x="469187" y="2272302"/>
                  <a:pt x="482886" y="2097641"/>
                </a:cubicBezTo>
                <a:cubicBezTo>
                  <a:pt x="496585" y="1922980"/>
                  <a:pt x="618162" y="1871609"/>
                  <a:pt x="708917" y="1789416"/>
                </a:cubicBezTo>
                <a:cubicBezTo>
                  <a:pt x="799672" y="1707223"/>
                  <a:pt x="914400" y="1637016"/>
                  <a:pt x="1027416" y="1604481"/>
                </a:cubicBezTo>
                <a:cubicBezTo>
                  <a:pt x="1140432" y="1571946"/>
                  <a:pt x="1279132" y="1628454"/>
                  <a:pt x="1387011" y="1594207"/>
                </a:cubicBezTo>
                <a:cubicBezTo>
                  <a:pt x="1494890" y="1559960"/>
                  <a:pt x="1566809" y="1496603"/>
                  <a:pt x="1674688" y="1398998"/>
                </a:cubicBezTo>
                <a:cubicBezTo>
                  <a:pt x="1782567" y="1301394"/>
                  <a:pt x="2071955" y="955497"/>
                  <a:pt x="2034283" y="1008580"/>
                </a:cubicBezTo>
                <a:cubicBezTo>
                  <a:pt x="1996611" y="1061663"/>
                  <a:pt x="1486328" y="1431533"/>
                  <a:pt x="1448656" y="1717497"/>
                </a:cubicBezTo>
                <a:cubicBezTo>
                  <a:pt x="1410984" y="2003461"/>
                  <a:pt x="1679825" y="2530867"/>
                  <a:pt x="1808252" y="2724364"/>
                </a:cubicBezTo>
                <a:cubicBezTo>
                  <a:pt x="1936679" y="2917861"/>
                  <a:pt x="2106202" y="2856216"/>
                  <a:pt x="2219218" y="2878477"/>
                </a:cubicBezTo>
                <a:cubicBezTo>
                  <a:pt x="2332234" y="2900738"/>
                  <a:pt x="2409290" y="2871627"/>
                  <a:pt x="2486346" y="2857928"/>
                </a:cubicBezTo>
                <a:cubicBezTo>
                  <a:pt x="2563402" y="2844229"/>
                  <a:pt x="2674706" y="2847655"/>
                  <a:pt x="2681555" y="2796284"/>
                </a:cubicBezTo>
                <a:cubicBezTo>
                  <a:pt x="2688405" y="2744913"/>
                  <a:pt x="2558266" y="2642172"/>
                  <a:pt x="2527443" y="2549704"/>
                </a:cubicBezTo>
                <a:cubicBezTo>
                  <a:pt x="2496620" y="2457236"/>
                  <a:pt x="2539429" y="2315111"/>
                  <a:pt x="2496620" y="2241479"/>
                </a:cubicBezTo>
                <a:cubicBezTo>
                  <a:pt x="2453811" y="2167848"/>
                  <a:pt x="2280863" y="2126751"/>
                  <a:pt x="2270589" y="2107915"/>
                </a:cubicBezTo>
                <a:cubicBezTo>
                  <a:pt x="2260315" y="2089079"/>
                  <a:pt x="2414427" y="2157573"/>
                  <a:pt x="2434975" y="2128463"/>
                </a:cubicBezTo>
                <a:cubicBezTo>
                  <a:pt x="2455523" y="2099353"/>
                  <a:pt x="2436688" y="1970926"/>
                  <a:pt x="2393879" y="1933254"/>
                </a:cubicBezTo>
                <a:cubicBezTo>
                  <a:pt x="2351070" y="1895582"/>
                  <a:pt x="2183258" y="1919555"/>
                  <a:pt x="2178121" y="1902432"/>
                </a:cubicBezTo>
                <a:cubicBezTo>
                  <a:pt x="2172984" y="1885309"/>
                  <a:pt x="2369905" y="1986338"/>
                  <a:pt x="2363056" y="1830513"/>
                </a:cubicBezTo>
                <a:cubicBezTo>
                  <a:pt x="2356207" y="1674688"/>
                  <a:pt x="2147299" y="1039403"/>
                  <a:pt x="2137025" y="967484"/>
                </a:cubicBezTo>
                <a:cubicBezTo>
                  <a:pt x="2126751" y="895565"/>
                  <a:pt x="2029146" y="1327079"/>
                  <a:pt x="2301411" y="1398998"/>
                </a:cubicBezTo>
                <a:cubicBezTo>
                  <a:pt x="2573676" y="1470917"/>
                  <a:pt x="3476090" y="1375025"/>
                  <a:pt x="3770616" y="1398998"/>
                </a:cubicBezTo>
                <a:cubicBezTo>
                  <a:pt x="4065142" y="1422971"/>
                  <a:pt x="3965825" y="1460643"/>
                  <a:pt x="4068566" y="1542836"/>
                </a:cubicBezTo>
                <a:cubicBezTo>
                  <a:pt x="4171308" y="1625029"/>
                  <a:pt x="4318571" y="1797978"/>
                  <a:pt x="4387065" y="1892158"/>
                </a:cubicBezTo>
                <a:cubicBezTo>
                  <a:pt x="4455560" y="1986338"/>
                  <a:pt x="4460697" y="1849349"/>
                  <a:pt x="4479533" y="2107915"/>
                </a:cubicBezTo>
                <a:cubicBezTo>
                  <a:pt x="4498369" y="2366481"/>
                  <a:pt x="4534328" y="3316840"/>
                  <a:pt x="4500081" y="3443555"/>
                </a:cubicBezTo>
                <a:cubicBezTo>
                  <a:pt x="4465834" y="3570270"/>
                  <a:pt x="4311722" y="2899025"/>
                  <a:pt x="4274050" y="2868203"/>
                </a:cubicBezTo>
                <a:cubicBezTo>
                  <a:pt x="4236378" y="2837381"/>
                  <a:pt x="4306585" y="3133619"/>
                  <a:pt x="4274050" y="3258621"/>
                </a:cubicBezTo>
                <a:cubicBezTo>
                  <a:pt x="4241515" y="3383623"/>
                  <a:pt x="4114801" y="3387048"/>
                  <a:pt x="4078841" y="3618216"/>
                </a:cubicBezTo>
                <a:cubicBezTo>
                  <a:pt x="4042881" y="3849384"/>
                  <a:pt x="4049730" y="4529192"/>
                  <a:pt x="4058292" y="4645632"/>
                </a:cubicBezTo>
                <a:cubicBezTo>
                  <a:pt x="4066854" y="4762072"/>
                  <a:pt x="4075416" y="4318571"/>
                  <a:pt x="4130211" y="4316859"/>
                </a:cubicBezTo>
                <a:cubicBezTo>
                  <a:pt x="4185006" y="4315147"/>
                  <a:pt x="4320283" y="4630221"/>
                  <a:pt x="4387065" y="4635358"/>
                </a:cubicBezTo>
                <a:cubicBezTo>
                  <a:pt x="4453847" y="4640495"/>
                  <a:pt x="4500082" y="4352818"/>
                  <a:pt x="4530904" y="4347681"/>
                </a:cubicBezTo>
                <a:cubicBezTo>
                  <a:pt x="4561726" y="4342544"/>
                  <a:pt x="4530904" y="4597686"/>
                  <a:pt x="4572000" y="4604535"/>
                </a:cubicBezTo>
                <a:cubicBezTo>
                  <a:pt x="4613097" y="4611385"/>
                  <a:pt x="4741524" y="4393915"/>
                  <a:pt x="4777483" y="4388778"/>
                </a:cubicBezTo>
                <a:cubicBezTo>
                  <a:pt x="4813442" y="4383641"/>
                  <a:pt x="4770633" y="4529192"/>
                  <a:pt x="4787757" y="4573713"/>
                </a:cubicBezTo>
                <a:cubicBezTo>
                  <a:pt x="4804881" y="4618234"/>
                  <a:pt x="4808306" y="4878513"/>
                  <a:pt x="4880225" y="4655906"/>
                </a:cubicBezTo>
                <a:cubicBezTo>
                  <a:pt x="4952144" y="4433299"/>
                  <a:pt x="5152490" y="3702121"/>
                  <a:pt x="5219272" y="3238072"/>
                </a:cubicBezTo>
                <a:cubicBezTo>
                  <a:pt x="5286054" y="2774023"/>
                  <a:pt x="5287766" y="2238054"/>
                  <a:pt x="5280917" y="1871609"/>
                </a:cubicBezTo>
                <a:cubicBezTo>
                  <a:pt x="5274068" y="1505164"/>
                  <a:pt x="5203860" y="1099336"/>
                  <a:pt x="5178175" y="1039403"/>
                </a:cubicBezTo>
                <a:cubicBezTo>
                  <a:pt x="5152490" y="979470"/>
                  <a:pt x="5167901" y="1340778"/>
                  <a:pt x="5126805" y="1512014"/>
                </a:cubicBezTo>
                <a:cubicBezTo>
                  <a:pt x="5085709" y="1683250"/>
                  <a:pt x="4991529" y="2066818"/>
                  <a:pt x="4931596" y="2066818"/>
                </a:cubicBezTo>
                <a:cubicBezTo>
                  <a:pt x="4871663" y="2066818"/>
                  <a:pt x="4784333" y="1671263"/>
                  <a:pt x="4767209" y="1512014"/>
                </a:cubicBezTo>
                <a:cubicBezTo>
                  <a:pt x="4750085" y="1352765"/>
                  <a:pt x="4784333" y="1217488"/>
                  <a:pt x="4828854" y="1111322"/>
                </a:cubicBezTo>
                <a:cubicBezTo>
                  <a:pt x="4873375" y="1005156"/>
                  <a:pt x="5080571" y="892140"/>
                  <a:pt x="5034337" y="875016"/>
                </a:cubicBezTo>
                <a:cubicBezTo>
                  <a:pt x="4988103" y="857892"/>
                  <a:pt x="4712414" y="922962"/>
                  <a:pt x="4551452" y="1008580"/>
                </a:cubicBezTo>
                <a:cubicBezTo>
                  <a:pt x="4390490" y="1094198"/>
                  <a:pt x="4118224" y="1398998"/>
                  <a:pt x="4068566" y="1388724"/>
                </a:cubicBezTo>
                <a:cubicBezTo>
                  <a:pt x="4018908" y="1378450"/>
                  <a:pt x="4173020" y="1047964"/>
                  <a:pt x="4253501" y="946935"/>
                </a:cubicBezTo>
                <a:cubicBezTo>
                  <a:pt x="4333982" y="845906"/>
                  <a:pt x="4445286" y="827070"/>
                  <a:pt x="4551452" y="782549"/>
                </a:cubicBezTo>
                <a:cubicBezTo>
                  <a:pt x="4657618" y="738028"/>
                  <a:pt x="4878513" y="710629"/>
                  <a:pt x="4890499" y="679807"/>
                </a:cubicBezTo>
                <a:cubicBezTo>
                  <a:pt x="4902485" y="648985"/>
                  <a:pt x="4816868" y="601039"/>
                  <a:pt x="4623371" y="597614"/>
                </a:cubicBezTo>
                <a:cubicBezTo>
                  <a:pt x="4429874" y="594189"/>
                  <a:pt x="3775753" y="690081"/>
                  <a:pt x="3729519" y="659259"/>
                </a:cubicBezTo>
                <a:cubicBezTo>
                  <a:pt x="3683285" y="628437"/>
                  <a:pt x="4121650" y="452063"/>
                  <a:pt x="4345969" y="412679"/>
                </a:cubicBezTo>
                <a:cubicBezTo>
                  <a:pt x="4570288" y="373295"/>
                  <a:pt x="4967555" y="448638"/>
                  <a:pt x="5075434" y="422953"/>
                </a:cubicBezTo>
                <a:cubicBezTo>
                  <a:pt x="5183313" y="397268"/>
                  <a:pt x="4996666" y="321924"/>
                  <a:pt x="4993241" y="258567"/>
                </a:cubicBezTo>
                <a:cubicBezTo>
                  <a:pt x="4989816" y="195210"/>
                  <a:pt x="5032625" y="37672"/>
                  <a:pt x="5054886" y="42809"/>
                </a:cubicBezTo>
                <a:cubicBezTo>
                  <a:pt x="5077147" y="47946"/>
                  <a:pt x="5094270" y="227744"/>
                  <a:pt x="5126805" y="289389"/>
                </a:cubicBezTo>
                <a:cubicBezTo>
                  <a:pt x="5159340" y="351034"/>
                  <a:pt x="5212423" y="453776"/>
                  <a:pt x="5250095" y="412679"/>
                </a:cubicBezTo>
                <a:cubicBezTo>
                  <a:pt x="5287767" y="371582"/>
                  <a:pt x="5318589" y="85618"/>
                  <a:pt x="5352836" y="42809"/>
                </a:cubicBezTo>
                <a:cubicBezTo>
                  <a:pt x="5387083" y="0"/>
                  <a:pt x="5443591" y="102742"/>
                  <a:pt x="5455578" y="155825"/>
                </a:cubicBezTo>
                <a:cubicBezTo>
                  <a:pt x="5467565" y="208908"/>
                  <a:pt x="5354548" y="342472"/>
                  <a:pt x="5424755" y="361308"/>
                </a:cubicBezTo>
                <a:cubicBezTo>
                  <a:pt x="5494962" y="380144"/>
                  <a:pt x="5667910" y="226032"/>
                  <a:pt x="5876818" y="268841"/>
                </a:cubicBezTo>
                <a:cubicBezTo>
                  <a:pt x="6085726" y="311650"/>
                  <a:pt x="6751833" y="563367"/>
                  <a:pt x="6678202" y="618162"/>
                </a:cubicBezTo>
                <a:cubicBezTo>
                  <a:pt x="6604571" y="672957"/>
                  <a:pt x="5520647" y="583915"/>
                  <a:pt x="5435029" y="597614"/>
                </a:cubicBezTo>
                <a:cubicBezTo>
                  <a:pt x="5349411" y="611313"/>
                  <a:pt x="5965861" y="597614"/>
                  <a:pt x="6164495" y="700355"/>
                </a:cubicBezTo>
                <a:cubicBezTo>
                  <a:pt x="6363129" y="803097"/>
                  <a:pt x="6630257" y="1154130"/>
                  <a:pt x="6626832" y="1214063"/>
                </a:cubicBezTo>
                <a:cubicBezTo>
                  <a:pt x="6623407" y="1273996"/>
                  <a:pt x="6328881" y="1137007"/>
                  <a:pt x="6143946" y="1059951"/>
                </a:cubicBezTo>
                <a:cubicBezTo>
                  <a:pt x="5959011" y="982895"/>
                  <a:pt x="5549758" y="732890"/>
                  <a:pt x="5517223" y="751726"/>
                </a:cubicBezTo>
                <a:cubicBezTo>
                  <a:pt x="5484688" y="770562"/>
                  <a:pt x="5859694" y="1042828"/>
                  <a:pt x="5948737" y="1172967"/>
                </a:cubicBezTo>
                <a:cubicBezTo>
                  <a:pt x="6037780" y="1303106"/>
                  <a:pt x="6032643" y="1405847"/>
                  <a:pt x="6051479" y="1532562"/>
                </a:cubicBezTo>
                <a:cubicBezTo>
                  <a:pt x="6070315" y="1659277"/>
                  <a:pt x="6123398" y="1921268"/>
                  <a:pt x="6061753" y="1933254"/>
                </a:cubicBezTo>
                <a:cubicBezTo>
                  <a:pt x="6000108" y="1945241"/>
                  <a:pt x="5808324" y="1787703"/>
                  <a:pt x="5681609" y="1604481"/>
                </a:cubicBezTo>
                <a:cubicBezTo>
                  <a:pt x="5554894" y="1421259"/>
                  <a:pt x="5334000" y="818508"/>
                  <a:pt x="5301465" y="833919"/>
                </a:cubicBezTo>
                <a:cubicBezTo>
                  <a:pt x="5268930" y="849330"/>
                  <a:pt x="5429892" y="1385300"/>
                  <a:pt x="5486400" y="1696949"/>
                </a:cubicBezTo>
                <a:cubicBezTo>
                  <a:pt x="5542908" y="2008599"/>
                  <a:pt x="5613115" y="2421277"/>
                  <a:pt x="5640513" y="2703816"/>
                </a:cubicBezTo>
                <a:cubicBezTo>
                  <a:pt x="5667911" y="2986355"/>
                  <a:pt x="5673048" y="3085673"/>
                  <a:pt x="5650787" y="3392185"/>
                </a:cubicBezTo>
                <a:cubicBezTo>
                  <a:pt x="5628526" y="3698697"/>
                  <a:pt x="5493249" y="4381928"/>
                  <a:pt x="5506948" y="4542890"/>
                </a:cubicBezTo>
                <a:cubicBezTo>
                  <a:pt x="5520647" y="4703852"/>
                  <a:pt x="5700445" y="4359667"/>
                  <a:pt x="5732980" y="4357955"/>
                </a:cubicBezTo>
                <a:cubicBezTo>
                  <a:pt x="5765515" y="4356243"/>
                  <a:pt x="5657636" y="4512068"/>
                  <a:pt x="5702157" y="4532616"/>
                </a:cubicBezTo>
                <a:cubicBezTo>
                  <a:pt x="5746678" y="4553164"/>
                  <a:pt x="5970998" y="4462409"/>
                  <a:pt x="6000108" y="4481245"/>
                </a:cubicBezTo>
                <a:cubicBezTo>
                  <a:pt x="6029218" y="4500081"/>
                  <a:pt x="5972710" y="4613097"/>
                  <a:pt x="5876818" y="4645632"/>
                </a:cubicBezTo>
                <a:cubicBezTo>
                  <a:pt x="5780926" y="4678167"/>
                  <a:pt x="5510373" y="4708989"/>
                  <a:pt x="5424755" y="4676454"/>
                </a:cubicBezTo>
                <a:cubicBezTo>
                  <a:pt x="5339137" y="4643919"/>
                  <a:pt x="5392220" y="4464122"/>
                  <a:pt x="5363110" y="4450423"/>
                </a:cubicBezTo>
                <a:cubicBezTo>
                  <a:pt x="5334000" y="4436724"/>
                  <a:pt x="5289479" y="4597686"/>
                  <a:pt x="5250095" y="4594261"/>
                </a:cubicBezTo>
                <a:cubicBezTo>
                  <a:pt x="5210711" y="4590836"/>
                  <a:pt x="5155915" y="4423026"/>
                  <a:pt x="5126805" y="4429875"/>
                </a:cubicBezTo>
                <a:cubicBezTo>
                  <a:pt x="5097695" y="4436724"/>
                  <a:pt x="5086564" y="4536041"/>
                  <a:pt x="5075434" y="4635358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172494" y="4836318"/>
            <a:ext cx="9906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5332412"/>
            <a:ext cx="914400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>
            <a:off x="2587626" y="606426"/>
            <a:ext cx="6816725" cy="4759325"/>
            <a:chOff x="1063625" y="606425"/>
            <a:chExt cx="6816725" cy="4759325"/>
          </a:xfrm>
          <a:noFill/>
        </p:grpSpPr>
        <p:sp>
          <p:nvSpPr>
            <p:cNvPr id="11" name="Oval 18"/>
            <p:cNvSpPr/>
            <p:nvPr/>
          </p:nvSpPr>
          <p:spPr>
            <a:xfrm>
              <a:off x="5016500" y="52133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Oval 19"/>
            <p:cNvSpPr/>
            <p:nvPr/>
          </p:nvSpPr>
          <p:spPr>
            <a:xfrm>
              <a:off x="45370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Oval 20"/>
            <p:cNvSpPr/>
            <p:nvPr/>
          </p:nvSpPr>
          <p:spPr>
            <a:xfrm>
              <a:off x="4622800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val 21"/>
            <p:cNvSpPr/>
            <p:nvPr/>
          </p:nvSpPr>
          <p:spPr>
            <a:xfrm>
              <a:off x="4654550" y="469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Oval 22"/>
            <p:cNvSpPr/>
            <p:nvPr/>
          </p:nvSpPr>
          <p:spPr>
            <a:xfrm>
              <a:off x="4527550" y="4432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Oval 23"/>
            <p:cNvSpPr/>
            <p:nvPr/>
          </p:nvSpPr>
          <p:spPr>
            <a:xfrm>
              <a:off x="4371975" y="4086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val 24"/>
            <p:cNvSpPr/>
            <p:nvPr/>
          </p:nvSpPr>
          <p:spPr>
            <a:xfrm>
              <a:off x="4137025" y="4248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25"/>
            <p:cNvSpPr/>
            <p:nvPr/>
          </p:nvSpPr>
          <p:spPr>
            <a:xfrm>
              <a:off x="2657475" y="500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Oval 26"/>
            <p:cNvSpPr/>
            <p:nvPr/>
          </p:nvSpPr>
          <p:spPr>
            <a:xfrm>
              <a:off x="2578100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Oval 27"/>
            <p:cNvSpPr/>
            <p:nvPr/>
          </p:nvSpPr>
          <p:spPr>
            <a:xfrm>
              <a:off x="3098800" y="522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Oval 28"/>
            <p:cNvSpPr/>
            <p:nvPr/>
          </p:nvSpPr>
          <p:spPr>
            <a:xfrm>
              <a:off x="2647950" y="4460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Oval 29"/>
            <p:cNvSpPr/>
            <p:nvPr/>
          </p:nvSpPr>
          <p:spPr>
            <a:xfrm>
              <a:off x="3089275" y="4594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Oval 30"/>
            <p:cNvSpPr/>
            <p:nvPr/>
          </p:nvSpPr>
          <p:spPr>
            <a:xfrm>
              <a:off x="3752850" y="427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val 31"/>
            <p:cNvSpPr/>
            <p:nvPr/>
          </p:nvSpPr>
          <p:spPr>
            <a:xfrm>
              <a:off x="3127375" y="40925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val 32"/>
            <p:cNvSpPr/>
            <p:nvPr/>
          </p:nvSpPr>
          <p:spPr>
            <a:xfrm>
              <a:off x="2489200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Oval 33"/>
            <p:cNvSpPr/>
            <p:nvPr/>
          </p:nvSpPr>
          <p:spPr>
            <a:xfrm>
              <a:off x="2613025" y="407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val 34"/>
            <p:cNvSpPr/>
            <p:nvPr/>
          </p:nvSpPr>
          <p:spPr>
            <a:xfrm>
              <a:off x="2276475" y="39782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35"/>
            <p:cNvSpPr/>
            <p:nvPr/>
          </p:nvSpPr>
          <p:spPr>
            <a:xfrm>
              <a:off x="2219325" y="387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Oval 36"/>
            <p:cNvSpPr/>
            <p:nvPr/>
          </p:nvSpPr>
          <p:spPr>
            <a:xfrm>
              <a:off x="1562100" y="3870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Oval 37"/>
            <p:cNvSpPr/>
            <p:nvPr/>
          </p:nvSpPr>
          <p:spPr>
            <a:xfrm>
              <a:off x="1066800" y="3352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Oval 38"/>
            <p:cNvSpPr/>
            <p:nvPr/>
          </p:nvSpPr>
          <p:spPr>
            <a:xfrm>
              <a:off x="1851025" y="394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Oval 39"/>
            <p:cNvSpPr/>
            <p:nvPr/>
          </p:nvSpPr>
          <p:spPr>
            <a:xfrm>
              <a:off x="2174875" y="3714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Oval 40"/>
            <p:cNvSpPr/>
            <p:nvPr/>
          </p:nvSpPr>
          <p:spPr>
            <a:xfrm>
              <a:off x="2041525" y="4371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Oval 41"/>
            <p:cNvSpPr/>
            <p:nvPr/>
          </p:nvSpPr>
          <p:spPr>
            <a:xfrm>
              <a:off x="1819275" y="3778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Oval 42"/>
            <p:cNvSpPr/>
            <p:nvPr/>
          </p:nvSpPr>
          <p:spPr>
            <a:xfrm>
              <a:off x="1790700" y="4591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Oval 43"/>
            <p:cNvSpPr/>
            <p:nvPr/>
          </p:nvSpPr>
          <p:spPr>
            <a:xfrm>
              <a:off x="1508125" y="4514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Oval 44"/>
            <p:cNvSpPr/>
            <p:nvPr/>
          </p:nvSpPr>
          <p:spPr>
            <a:xfrm>
              <a:off x="1708150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Oval 45"/>
            <p:cNvSpPr/>
            <p:nvPr/>
          </p:nvSpPr>
          <p:spPr>
            <a:xfrm>
              <a:off x="1663700" y="42672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Oval 46"/>
            <p:cNvSpPr/>
            <p:nvPr/>
          </p:nvSpPr>
          <p:spPr>
            <a:xfrm>
              <a:off x="1450975" y="4048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Oval 47"/>
            <p:cNvSpPr/>
            <p:nvPr/>
          </p:nvSpPr>
          <p:spPr>
            <a:xfrm>
              <a:off x="1311275" y="4333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Oval 48"/>
            <p:cNvSpPr/>
            <p:nvPr/>
          </p:nvSpPr>
          <p:spPr>
            <a:xfrm>
              <a:off x="1203325" y="389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Oval 49"/>
            <p:cNvSpPr/>
            <p:nvPr/>
          </p:nvSpPr>
          <p:spPr>
            <a:xfrm>
              <a:off x="1063625" y="3806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Oval 50"/>
            <p:cNvSpPr/>
            <p:nvPr/>
          </p:nvSpPr>
          <p:spPr>
            <a:xfrm>
              <a:off x="1260475" y="374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Oval 51"/>
            <p:cNvSpPr/>
            <p:nvPr/>
          </p:nvSpPr>
          <p:spPr>
            <a:xfrm>
              <a:off x="1673225" y="3397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Oval 52"/>
            <p:cNvSpPr/>
            <p:nvPr/>
          </p:nvSpPr>
          <p:spPr>
            <a:xfrm>
              <a:off x="1501775" y="3638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Oval 53"/>
            <p:cNvSpPr/>
            <p:nvPr/>
          </p:nvSpPr>
          <p:spPr>
            <a:xfrm>
              <a:off x="2873375" y="32766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Oval 54"/>
            <p:cNvSpPr/>
            <p:nvPr/>
          </p:nvSpPr>
          <p:spPr>
            <a:xfrm>
              <a:off x="3260725" y="344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55"/>
            <p:cNvSpPr/>
            <p:nvPr/>
          </p:nvSpPr>
          <p:spPr>
            <a:xfrm>
              <a:off x="3533775" y="3429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6"/>
            <p:cNvSpPr/>
            <p:nvPr/>
          </p:nvSpPr>
          <p:spPr>
            <a:xfrm>
              <a:off x="3721100" y="337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Oval 57"/>
            <p:cNvSpPr/>
            <p:nvPr/>
          </p:nvSpPr>
          <p:spPr>
            <a:xfrm>
              <a:off x="3543300" y="2806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Oval 58"/>
            <p:cNvSpPr/>
            <p:nvPr/>
          </p:nvSpPr>
          <p:spPr>
            <a:xfrm>
              <a:off x="3482975" y="2689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Oval 59"/>
            <p:cNvSpPr/>
            <p:nvPr/>
          </p:nvSpPr>
          <p:spPr>
            <a:xfrm>
              <a:off x="3575050" y="3108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Oval 60"/>
            <p:cNvSpPr/>
            <p:nvPr/>
          </p:nvSpPr>
          <p:spPr>
            <a:xfrm>
              <a:off x="3209925" y="1543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61"/>
            <p:cNvSpPr/>
            <p:nvPr/>
          </p:nvSpPr>
          <p:spPr>
            <a:xfrm>
              <a:off x="4813300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Oval 62"/>
            <p:cNvSpPr/>
            <p:nvPr/>
          </p:nvSpPr>
          <p:spPr>
            <a:xfrm>
              <a:off x="3095625" y="1581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Oval 63"/>
            <p:cNvSpPr/>
            <p:nvPr/>
          </p:nvSpPr>
          <p:spPr>
            <a:xfrm>
              <a:off x="3343275" y="19589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64"/>
            <p:cNvSpPr/>
            <p:nvPr/>
          </p:nvSpPr>
          <p:spPr>
            <a:xfrm>
              <a:off x="2724150" y="19621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Oval 65"/>
            <p:cNvSpPr/>
            <p:nvPr/>
          </p:nvSpPr>
          <p:spPr>
            <a:xfrm>
              <a:off x="2511425" y="2282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Oval 66"/>
            <p:cNvSpPr/>
            <p:nvPr/>
          </p:nvSpPr>
          <p:spPr>
            <a:xfrm>
              <a:off x="2438400" y="2152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Oval 67"/>
            <p:cNvSpPr/>
            <p:nvPr/>
          </p:nvSpPr>
          <p:spPr>
            <a:xfrm>
              <a:off x="1746250" y="2365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Oval 68"/>
            <p:cNvSpPr/>
            <p:nvPr/>
          </p:nvSpPr>
          <p:spPr>
            <a:xfrm>
              <a:off x="1536700" y="26574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9"/>
            <p:cNvSpPr/>
            <p:nvPr/>
          </p:nvSpPr>
          <p:spPr>
            <a:xfrm>
              <a:off x="3409950" y="23907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70"/>
            <p:cNvSpPr/>
            <p:nvPr/>
          </p:nvSpPr>
          <p:spPr>
            <a:xfrm>
              <a:off x="3435350" y="2511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Oval 71"/>
            <p:cNvSpPr/>
            <p:nvPr/>
          </p:nvSpPr>
          <p:spPr>
            <a:xfrm>
              <a:off x="3241675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Oval 72"/>
            <p:cNvSpPr/>
            <p:nvPr/>
          </p:nvSpPr>
          <p:spPr>
            <a:xfrm>
              <a:off x="2085975" y="2168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Oval 73"/>
            <p:cNvSpPr/>
            <p:nvPr/>
          </p:nvSpPr>
          <p:spPr>
            <a:xfrm>
              <a:off x="3333750" y="268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Oval 74"/>
            <p:cNvSpPr/>
            <p:nvPr/>
          </p:nvSpPr>
          <p:spPr>
            <a:xfrm>
              <a:off x="6740525" y="2178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Oval 75"/>
            <p:cNvSpPr/>
            <p:nvPr/>
          </p:nvSpPr>
          <p:spPr>
            <a:xfrm>
              <a:off x="7112000" y="2473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Oval 76"/>
            <p:cNvSpPr/>
            <p:nvPr/>
          </p:nvSpPr>
          <p:spPr>
            <a:xfrm>
              <a:off x="7108825" y="2095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Oval 77"/>
            <p:cNvSpPr/>
            <p:nvPr/>
          </p:nvSpPr>
          <p:spPr>
            <a:xfrm>
              <a:off x="6537325" y="2279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Oval 78"/>
            <p:cNvSpPr/>
            <p:nvPr/>
          </p:nvSpPr>
          <p:spPr>
            <a:xfrm>
              <a:off x="6330950" y="243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Oval 79"/>
            <p:cNvSpPr/>
            <p:nvPr/>
          </p:nvSpPr>
          <p:spPr>
            <a:xfrm>
              <a:off x="5988050" y="2635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Oval 80"/>
            <p:cNvSpPr/>
            <p:nvPr/>
          </p:nvSpPr>
          <p:spPr>
            <a:xfrm>
              <a:off x="6175375" y="2079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Oval 81"/>
            <p:cNvSpPr/>
            <p:nvPr/>
          </p:nvSpPr>
          <p:spPr>
            <a:xfrm>
              <a:off x="5537200" y="2663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" name="Oval 82"/>
            <p:cNvSpPr/>
            <p:nvPr/>
          </p:nvSpPr>
          <p:spPr>
            <a:xfrm>
              <a:off x="5448300" y="24606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" name="Oval 83"/>
            <p:cNvSpPr/>
            <p:nvPr/>
          </p:nvSpPr>
          <p:spPr>
            <a:xfrm>
              <a:off x="5114925" y="2114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Oval 84"/>
            <p:cNvSpPr/>
            <p:nvPr/>
          </p:nvSpPr>
          <p:spPr>
            <a:xfrm>
              <a:off x="5118100" y="1965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Oval 85"/>
            <p:cNvSpPr/>
            <p:nvPr/>
          </p:nvSpPr>
          <p:spPr>
            <a:xfrm>
              <a:off x="5400675" y="977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Oval 86"/>
            <p:cNvSpPr/>
            <p:nvPr/>
          </p:nvSpPr>
          <p:spPr>
            <a:xfrm>
              <a:off x="5816600" y="2076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Oval 87"/>
            <p:cNvSpPr/>
            <p:nvPr/>
          </p:nvSpPr>
          <p:spPr>
            <a:xfrm>
              <a:off x="4791075" y="123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" name="Oval 88"/>
            <p:cNvSpPr/>
            <p:nvPr/>
          </p:nvSpPr>
          <p:spPr>
            <a:xfrm>
              <a:off x="5842000" y="4965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Oval 89"/>
            <p:cNvSpPr/>
            <p:nvPr/>
          </p:nvSpPr>
          <p:spPr>
            <a:xfrm>
              <a:off x="5632450" y="5168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Oval 90"/>
            <p:cNvSpPr/>
            <p:nvPr/>
          </p:nvSpPr>
          <p:spPr>
            <a:xfrm>
              <a:off x="5600700" y="4933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" name="Oval 91"/>
            <p:cNvSpPr/>
            <p:nvPr/>
          </p:nvSpPr>
          <p:spPr>
            <a:xfrm>
              <a:off x="5835650" y="51435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" name="Oval 92"/>
            <p:cNvSpPr/>
            <p:nvPr/>
          </p:nvSpPr>
          <p:spPr>
            <a:xfrm>
              <a:off x="543560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Oval 93"/>
            <p:cNvSpPr/>
            <p:nvPr/>
          </p:nvSpPr>
          <p:spPr>
            <a:xfrm>
              <a:off x="6670675" y="3962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" name="Oval 94"/>
            <p:cNvSpPr/>
            <p:nvPr/>
          </p:nvSpPr>
          <p:spPr>
            <a:xfrm>
              <a:off x="5121275" y="5191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" name="Oval 95"/>
            <p:cNvSpPr/>
            <p:nvPr/>
          </p:nvSpPr>
          <p:spPr>
            <a:xfrm>
              <a:off x="6267450" y="38036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Oval 96"/>
            <p:cNvSpPr/>
            <p:nvPr/>
          </p:nvSpPr>
          <p:spPr>
            <a:xfrm>
              <a:off x="5540375" y="4019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Oval 97"/>
            <p:cNvSpPr/>
            <p:nvPr/>
          </p:nvSpPr>
          <p:spPr>
            <a:xfrm>
              <a:off x="5130800" y="4178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Oval 98"/>
            <p:cNvSpPr/>
            <p:nvPr/>
          </p:nvSpPr>
          <p:spPr>
            <a:xfrm>
              <a:off x="6683375" y="326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Oval 99"/>
            <p:cNvSpPr/>
            <p:nvPr/>
          </p:nvSpPr>
          <p:spPr>
            <a:xfrm>
              <a:off x="5305425" y="3822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Oval 100"/>
            <p:cNvSpPr/>
            <p:nvPr/>
          </p:nvSpPr>
          <p:spPr>
            <a:xfrm>
              <a:off x="5191125" y="4870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" name="Oval 101"/>
            <p:cNvSpPr/>
            <p:nvPr/>
          </p:nvSpPr>
          <p:spPr>
            <a:xfrm>
              <a:off x="5330825" y="3432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Oval 102"/>
            <p:cNvSpPr/>
            <p:nvPr/>
          </p:nvSpPr>
          <p:spPr>
            <a:xfrm>
              <a:off x="6159500" y="50038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Oval 103"/>
            <p:cNvSpPr/>
            <p:nvPr/>
          </p:nvSpPr>
          <p:spPr>
            <a:xfrm>
              <a:off x="5921375" y="52197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Oval 104"/>
            <p:cNvSpPr/>
            <p:nvPr/>
          </p:nvSpPr>
          <p:spPr>
            <a:xfrm>
              <a:off x="6280150" y="51593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Oval 105"/>
            <p:cNvSpPr/>
            <p:nvPr/>
          </p:nvSpPr>
          <p:spPr>
            <a:xfrm>
              <a:off x="6102350" y="51943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Oval 106"/>
            <p:cNvSpPr/>
            <p:nvPr/>
          </p:nvSpPr>
          <p:spPr>
            <a:xfrm>
              <a:off x="6467475" y="52260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" name="Oval 107"/>
            <p:cNvSpPr/>
            <p:nvPr/>
          </p:nvSpPr>
          <p:spPr>
            <a:xfrm>
              <a:off x="6569075" y="51117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Oval 108"/>
            <p:cNvSpPr/>
            <p:nvPr/>
          </p:nvSpPr>
          <p:spPr>
            <a:xfrm>
              <a:off x="6429375" y="50196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Oval 109"/>
            <p:cNvSpPr/>
            <p:nvPr/>
          </p:nvSpPr>
          <p:spPr>
            <a:xfrm>
              <a:off x="6911975" y="52101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" name="Oval 110"/>
            <p:cNvSpPr/>
            <p:nvPr/>
          </p:nvSpPr>
          <p:spPr>
            <a:xfrm>
              <a:off x="6753225" y="5105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Oval 111"/>
            <p:cNvSpPr/>
            <p:nvPr/>
          </p:nvSpPr>
          <p:spPr>
            <a:xfrm>
              <a:off x="5892800" y="1676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" name="Oval 112"/>
            <p:cNvSpPr/>
            <p:nvPr/>
          </p:nvSpPr>
          <p:spPr>
            <a:xfrm>
              <a:off x="7042150" y="5041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" name="Oval 113"/>
            <p:cNvSpPr/>
            <p:nvPr/>
          </p:nvSpPr>
          <p:spPr>
            <a:xfrm>
              <a:off x="5607050" y="15684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" name="Oval 114"/>
            <p:cNvSpPr/>
            <p:nvPr/>
          </p:nvSpPr>
          <p:spPr>
            <a:xfrm>
              <a:off x="6775450" y="4921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" name="Oval 115"/>
            <p:cNvSpPr/>
            <p:nvPr/>
          </p:nvSpPr>
          <p:spPr>
            <a:xfrm>
              <a:off x="5305425" y="15335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" name="Oval 116"/>
            <p:cNvSpPr/>
            <p:nvPr/>
          </p:nvSpPr>
          <p:spPr>
            <a:xfrm>
              <a:off x="6978650" y="17367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" name="Oval 117"/>
            <p:cNvSpPr/>
            <p:nvPr/>
          </p:nvSpPr>
          <p:spPr>
            <a:xfrm>
              <a:off x="7651750" y="1774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Oval 118"/>
            <p:cNvSpPr/>
            <p:nvPr/>
          </p:nvSpPr>
          <p:spPr>
            <a:xfrm>
              <a:off x="7740650" y="11779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" name="Oval 119"/>
            <p:cNvSpPr/>
            <p:nvPr/>
          </p:nvSpPr>
          <p:spPr>
            <a:xfrm>
              <a:off x="7165975" y="16478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" name="Oval 120"/>
            <p:cNvSpPr/>
            <p:nvPr/>
          </p:nvSpPr>
          <p:spPr>
            <a:xfrm>
              <a:off x="7200900" y="12700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Oval 121"/>
            <p:cNvSpPr/>
            <p:nvPr/>
          </p:nvSpPr>
          <p:spPr>
            <a:xfrm>
              <a:off x="6219825" y="1616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" name="Oval 122"/>
            <p:cNvSpPr/>
            <p:nvPr/>
          </p:nvSpPr>
          <p:spPr>
            <a:xfrm>
              <a:off x="6569075" y="1339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Oval 123"/>
            <p:cNvSpPr/>
            <p:nvPr/>
          </p:nvSpPr>
          <p:spPr>
            <a:xfrm>
              <a:off x="6499225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" name="Oval 124"/>
            <p:cNvSpPr/>
            <p:nvPr/>
          </p:nvSpPr>
          <p:spPr>
            <a:xfrm>
              <a:off x="6070600" y="14351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" name="Oval 125"/>
            <p:cNvSpPr/>
            <p:nvPr/>
          </p:nvSpPr>
          <p:spPr>
            <a:xfrm>
              <a:off x="5603875" y="13525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" name="Oval 126"/>
            <p:cNvSpPr/>
            <p:nvPr/>
          </p:nvSpPr>
          <p:spPr>
            <a:xfrm>
              <a:off x="6918325" y="8318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" name="Oval 127"/>
            <p:cNvSpPr/>
            <p:nvPr/>
          </p:nvSpPr>
          <p:spPr>
            <a:xfrm>
              <a:off x="5676900" y="11684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" name="Oval 128"/>
            <p:cNvSpPr/>
            <p:nvPr/>
          </p:nvSpPr>
          <p:spPr>
            <a:xfrm>
              <a:off x="6334125" y="14128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Oval 129"/>
            <p:cNvSpPr/>
            <p:nvPr/>
          </p:nvSpPr>
          <p:spPr>
            <a:xfrm>
              <a:off x="5940425" y="12541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" name="Oval 130"/>
            <p:cNvSpPr/>
            <p:nvPr/>
          </p:nvSpPr>
          <p:spPr>
            <a:xfrm>
              <a:off x="6311900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" name="Oval 131"/>
            <p:cNvSpPr/>
            <p:nvPr/>
          </p:nvSpPr>
          <p:spPr>
            <a:xfrm>
              <a:off x="6473825" y="9112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" name="Oval 132"/>
            <p:cNvSpPr/>
            <p:nvPr/>
          </p:nvSpPr>
          <p:spPr>
            <a:xfrm>
              <a:off x="6515100" y="72390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" name="Oval 133"/>
            <p:cNvSpPr/>
            <p:nvPr/>
          </p:nvSpPr>
          <p:spPr>
            <a:xfrm>
              <a:off x="6407150" y="6064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" name="Oval 134"/>
            <p:cNvSpPr/>
            <p:nvPr/>
          </p:nvSpPr>
          <p:spPr>
            <a:xfrm>
              <a:off x="6108700" y="6159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" name="Oval 135"/>
            <p:cNvSpPr/>
            <p:nvPr/>
          </p:nvSpPr>
          <p:spPr>
            <a:xfrm>
              <a:off x="6130925" y="984250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" name="Oval 136"/>
            <p:cNvSpPr/>
            <p:nvPr/>
          </p:nvSpPr>
          <p:spPr>
            <a:xfrm>
              <a:off x="6175375" y="85407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" name="Oval 137"/>
            <p:cNvSpPr/>
            <p:nvPr/>
          </p:nvSpPr>
          <p:spPr>
            <a:xfrm>
              <a:off x="6064250" y="822325"/>
              <a:ext cx="139700" cy="1397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data to insight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 derived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judgement matters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DF91311-3EE2-4D2B-8388-5A30A13E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Anscombe’s quartet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502A-A4B5-448A-A6EB-B7CDB5D28D91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22</a:t>
            </a:fld>
            <a:endParaRPr lang="aa-E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24AAF-AE3D-414C-95CC-FC13ED55DE8F}"/>
              </a:ext>
            </a:extLst>
          </p:cNvPr>
          <p:cNvSpPr/>
          <p:nvPr/>
        </p:nvSpPr>
        <p:spPr>
          <a:xfrm>
            <a:off x="958486" y="5822690"/>
            <a:ext cx="1435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Anscombe‘s quartet</a:t>
            </a:r>
            <a:endParaRPr lang="en-US" sz="12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CCE849-6D00-4252-9304-766A233F3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31010"/>
              </p:ext>
            </p:extLst>
          </p:nvPr>
        </p:nvGraphicFramePr>
        <p:xfrm>
          <a:off x="7378008" y="2515439"/>
          <a:ext cx="246518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Mean of </a:t>
                      </a:r>
                      <a:r>
                        <a:rPr lang="en-US" sz="1200" i="1" noProof="0" dirty="0"/>
                        <a:t>x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Variance of </a:t>
                      </a:r>
                      <a:r>
                        <a:rPr lang="en-US" sz="1200" i="1" noProof="0" dirty="0"/>
                        <a:t>x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Mean of </a:t>
                      </a:r>
                      <a:r>
                        <a:rPr lang="en-US" sz="1200" i="1" noProof="0" dirty="0"/>
                        <a:t>y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7.50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Variance of </a:t>
                      </a:r>
                      <a:r>
                        <a:rPr lang="en-US" sz="1200" i="1" noProof="0" dirty="0"/>
                        <a:t>y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4.125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Correlation between </a:t>
                      </a:r>
                      <a:r>
                        <a:rPr lang="en-US" sz="1200" i="1" noProof="0" dirty="0"/>
                        <a:t>x</a:t>
                      </a:r>
                      <a:r>
                        <a:rPr lang="en-US" sz="1200" noProof="0" dirty="0"/>
                        <a:t> and </a:t>
                      </a:r>
                      <a:r>
                        <a:rPr lang="en-US" sz="1200" i="1" noProof="0" dirty="0"/>
                        <a:t>y</a:t>
                      </a:r>
                      <a:r>
                        <a:rPr lang="en-US" sz="12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0.816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Linear regression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noProof="0" dirty="0"/>
                        <a:t>y</a:t>
                      </a:r>
                      <a:r>
                        <a:rPr lang="en-US" sz="1200" noProof="0" dirty="0"/>
                        <a:t> = 3.00 + 0.500</a:t>
                      </a:r>
                      <a:r>
                        <a:rPr lang="en-US" sz="1200" i="1" noProof="0" dirty="0"/>
                        <a:t>x</a:t>
                      </a:r>
                      <a:endParaRPr lang="en-US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5DB6D-E17C-47A6-A101-DC176BED6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57692"/>
              </p:ext>
            </p:extLst>
          </p:nvPr>
        </p:nvGraphicFramePr>
        <p:xfrm>
          <a:off x="958486" y="2515439"/>
          <a:ext cx="1266310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3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75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6.95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7.58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8.33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9.96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7.24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4.82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5.68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78E87E-FB9A-47F0-BC46-C875C554A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3059"/>
              </p:ext>
            </p:extLst>
          </p:nvPr>
        </p:nvGraphicFramePr>
        <p:xfrm>
          <a:off x="2365968" y="2515439"/>
          <a:ext cx="1193902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9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83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9.14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8.77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6.13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3.10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9.13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57E5D8-B86E-4802-B7B0-BB251D87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62158"/>
              </p:ext>
            </p:extLst>
          </p:nvPr>
        </p:nvGraphicFramePr>
        <p:xfrm>
          <a:off x="3701042" y="2515439"/>
          <a:ext cx="1371942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8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74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III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7.46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6.77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7.11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7.81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5.39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6.42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5.73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671558-2A1B-4D76-9E1C-C8F37D7D0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29850"/>
              </p:ext>
            </p:extLst>
          </p:nvPr>
        </p:nvGraphicFramePr>
        <p:xfrm>
          <a:off x="5214156" y="2515439"/>
          <a:ext cx="1306488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5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45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IV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6.58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5.76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7.71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8.47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5.25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12.50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5.56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7.91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6.89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D9FE74A-FDB0-483D-9D2D-21EF0C113076}"/>
              </a:ext>
            </a:extLst>
          </p:cNvPr>
          <p:cNvSpPr txBox="1"/>
          <p:nvPr/>
        </p:nvSpPr>
        <p:spPr>
          <a:xfrm>
            <a:off x="5904966" y="1689030"/>
            <a:ext cx="21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Descriptive statistics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70EB7AD-835B-413C-998E-4FE9E65C5821}"/>
              </a:ext>
            </a:extLst>
          </p:cNvPr>
          <p:cNvSpPr/>
          <p:nvPr/>
        </p:nvSpPr>
        <p:spPr>
          <a:xfrm>
            <a:off x="6490490" y="2056703"/>
            <a:ext cx="917473" cy="917473"/>
          </a:xfrm>
          <a:prstGeom prst="arc">
            <a:avLst>
              <a:gd name="adj1" fmla="val 11590017"/>
              <a:gd name="adj2" fmla="val 2062416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17B66-67EF-49B1-8B6F-5620942AAF53}"/>
              </a:ext>
            </a:extLst>
          </p:cNvPr>
          <p:cNvSpPr txBox="1"/>
          <p:nvPr/>
        </p:nvSpPr>
        <p:spPr>
          <a:xfrm rot="297254">
            <a:off x="9100281" y="1898443"/>
            <a:ext cx="1456058" cy="4260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Same results, but different data!</a:t>
            </a:r>
          </a:p>
        </p:txBody>
      </p:sp>
    </p:spTree>
    <p:extLst>
      <p:ext uri="{BB962C8B-B14F-4D97-AF65-F5344CB8AC3E}">
        <p14:creationId xmlns:p14="http://schemas.microsoft.com/office/powerpoint/2010/main" val="4060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judgement matters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DF91311-3EE2-4D2B-8388-5A30A13E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Anscombe’s quartet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1EF-C8E9-4260-917F-163129AD15C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23</a:t>
            </a:fld>
            <a:endParaRPr lang="aa-E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24AAF-AE3D-414C-95CC-FC13ED55DE8F}"/>
              </a:ext>
            </a:extLst>
          </p:cNvPr>
          <p:cNvSpPr/>
          <p:nvPr/>
        </p:nvSpPr>
        <p:spPr>
          <a:xfrm>
            <a:off x="958486" y="5822690"/>
            <a:ext cx="1435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Anscombe‘s quartet</a:t>
            </a:r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5DB6D-E17C-47A6-A101-DC176BED67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8486" y="2515439"/>
          <a:ext cx="1266310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3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075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6.95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7.58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8.33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9.96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7.24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4.82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5.68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78E87E-FB9A-47F0-BC46-C875C554A3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5968" y="2515439"/>
          <a:ext cx="1193902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9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83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9.14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8.77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6.13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3.10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9.13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7.26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083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57E5D8-B86E-4802-B7B0-BB251D87C1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1042" y="2515439"/>
          <a:ext cx="1371942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8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74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III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7.46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6.77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13.0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12.74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7.11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11.0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7.81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6.08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5.39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8.15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6.42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5.73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671558-2A1B-4D76-9E1C-C8F37D7D08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14156" y="2515439"/>
          <a:ext cx="1306488" cy="331081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5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45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IV</a:t>
                      </a:r>
                    </a:p>
                  </a:txBody>
                  <a:tcPr marL="87038" marR="87038" marT="43519" marB="435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6.58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5.76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7.71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8.84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8.47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7.04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5.25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19.0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12.50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5.56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7.91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8.0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6.89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" name="Arc 17">
            <a:extLst>
              <a:ext uri="{FF2B5EF4-FFF2-40B4-BE49-F238E27FC236}">
                <a16:creationId xmlns:a16="http://schemas.microsoft.com/office/drawing/2014/main" id="{E70EB7AD-835B-413C-998E-4FE9E65C5821}"/>
              </a:ext>
            </a:extLst>
          </p:cNvPr>
          <p:cNvSpPr/>
          <p:nvPr/>
        </p:nvSpPr>
        <p:spPr>
          <a:xfrm>
            <a:off x="6490490" y="2056703"/>
            <a:ext cx="917473" cy="917473"/>
          </a:xfrm>
          <a:prstGeom prst="arc">
            <a:avLst>
              <a:gd name="adj1" fmla="val 11590017"/>
              <a:gd name="adj2" fmla="val 2062416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ABA6B-3416-49BA-84E9-C4D41E5C5128}"/>
              </a:ext>
            </a:extLst>
          </p:cNvPr>
          <p:cNvSpPr txBox="1"/>
          <p:nvPr/>
        </p:nvSpPr>
        <p:spPr>
          <a:xfrm>
            <a:off x="6248682" y="1688585"/>
            <a:ext cx="14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Visualization</a:t>
            </a:r>
          </a:p>
        </p:txBody>
      </p:sp>
      <p:pic>
        <p:nvPicPr>
          <p:cNvPr id="19" name="Picture 2" descr="http://upload.wikimedia.org/wikipedia/commons/thumb/e/ec/Anscombe%27s_quartet_3.svg/990px-Anscombe%27s_quartet_3.svg.png">
            <a:extLst>
              <a:ext uri="{FF2B5EF4-FFF2-40B4-BE49-F238E27FC236}">
                <a16:creationId xmlns:a16="http://schemas.microsoft.com/office/drawing/2014/main" id="{C21DD2A6-8BA9-47E0-95DD-F8BE2D1F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38" y="2379868"/>
            <a:ext cx="5467662" cy="39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E34B3F-E47A-48CD-BDB6-7438C0B74A41}"/>
              </a:ext>
            </a:extLst>
          </p:cNvPr>
          <p:cNvSpPr txBox="1"/>
          <p:nvPr/>
        </p:nvSpPr>
        <p:spPr>
          <a:xfrm rot="297254">
            <a:off x="9100281" y="1898443"/>
            <a:ext cx="1456058" cy="4260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Visualizations show different data!</a:t>
            </a:r>
          </a:p>
        </p:txBody>
      </p:sp>
    </p:spTree>
    <p:extLst>
      <p:ext uri="{BB962C8B-B14F-4D97-AF65-F5344CB8AC3E}">
        <p14:creationId xmlns:p14="http://schemas.microsoft.com/office/powerpoint/2010/main" val="16062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human judgement matters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DF91311-3EE2-4D2B-8388-5A30A13E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Anscombe’s quartet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3570-EC01-4AE9-ADB7-C7456CDDD89E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24</a:t>
            </a:fld>
            <a:endParaRPr lang="aa-ET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7A4E84-2235-4B71-A61A-3A76B629F618}"/>
              </a:ext>
            </a:extLst>
          </p:cNvPr>
          <p:cNvGrpSpPr/>
          <p:nvPr/>
        </p:nvGrpSpPr>
        <p:grpSpPr>
          <a:xfrm>
            <a:off x="1771520" y="2369217"/>
            <a:ext cx="9160599" cy="1246496"/>
            <a:chOff x="3194234" y="3126590"/>
            <a:chExt cx="8580120" cy="12464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E71B24-0712-4CCF-AB93-487F84FBAA9F}"/>
                </a:ext>
              </a:extLst>
            </p:cNvPr>
            <p:cNvSpPr/>
            <p:nvPr/>
          </p:nvSpPr>
          <p:spPr>
            <a:xfrm>
              <a:off x="3581400" y="3449756"/>
              <a:ext cx="81929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...make both </a:t>
              </a:r>
              <a:r>
                <a:rPr lang="en-US" b="1" dirty="0"/>
                <a:t>calculations</a:t>
              </a:r>
              <a:r>
                <a:rPr lang="en-US" dirty="0"/>
                <a:t> and </a:t>
              </a:r>
              <a:r>
                <a:rPr lang="en-US" b="1" dirty="0"/>
                <a:t>graphs</a:t>
              </a:r>
              <a:r>
                <a:rPr lang="en-US" dirty="0"/>
                <a:t>. </a:t>
              </a:r>
              <a:r>
                <a:rPr lang="en-US" b="1" dirty="0"/>
                <a:t>Both</a:t>
              </a:r>
              <a:r>
                <a:rPr lang="en-US" dirty="0"/>
                <a:t> sorts of output </a:t>
              </a:r>
              <a:r>
                <a:rPr lang="en-US" b="1" dirty="0"/>
                <a:t>should be studied</a:t>
              </a:r>
              <a:r>
                <a:rPr lang="en-US" dirty="0"/>
                <a:t>; </a:t>
              </a:r>
              <a:r>
                <a:rPr lang="en-US" b="1" dirty="0"/>
                <a:t>each</a:t>
              </a:r>
              <a:r>
                <a:rPr lang="en-US" dirty="0"/>
                <a:t> will </a:t>
              </a:r>
              <a:r>
                <a:rPr lang="en-US" b="1" dirty="0"/>
                <a:t>contribute</a:t>
              </a:r>
              <a:r>
                <a:rPr lang="en-US" dirty="0"/>
                <a:t> to </a:t>
              </a:r>
              <a:r>
                <a:rPr lang="en-US" b="1" dirty="0"/>
                <a:t>understanding</a:t>
              </a:r>
              <a:r>
                <a:rPr lang="en-US" dirty="0"/>
                <a:t>.</a:t>
              </a:r>
            </a:p>
            <a:p>
              <a:pPr algn="r"/>
              <a:r>
                <a:rPr lang="en-US" dirty="0"/>
                <a:t>— Anscombe, 1973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D126E5-5A65-4E8C-AD17-008FDB971892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C56658-2304-4AB8-A504-7EEA8DE90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1" y="3795100"/>
            <a:ext cx="3442241" cy="2404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4BEE0-B6BD-4EEC-82DB-CD1F4ABD9EA5}"/>
              </a:ext>
            </a:extLst>
          </p:cNvPr>
          <p:cNvSpPr txBox="1"/>
          <p:nvPr/>
        </p:nvSpPr>
        <p:spPr>
          <a:xfrm>
            <a:off x="4702122" y="5922868"/>
            <a:ext cx="617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More examples: </a:t>
            </a:r>
            <a:r>
              <a:rPr lang="en-US" sz="1200" dirty="0">
                <a:hlinkClick r:id="rId4"/>
              </a:rPr>
              <a:t>https://www.autodesk.com/research/publications/same-stats-different-graphs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46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Human in the Loop</a:t>
            </a:r>
          </a:p>
          <a:p>
            <a:r>
              <a:rPr lang="en-US" dirty="0"/>
              <a:t>Problems with classic analysis methods (usually black-box)</a:t>
            </a:r>
          </a:p>
          <a:p>
            <a:pPr lvl="1"/>
            <a:r>
              <a:rPr lang="en-US" dirty="0"/>
              <a:t>Transparency: Can we understand how results are derived?</a:t>
            </a:r>
          </a:p>
          <a:p>
            <a:pPr lvl="1"/>
            <a:r>
              <a:rPr lang="en-US" dirty="0"/>
              <a:t>Interpretation: Can we interpret the results?</a:t>
            </a:r>
          </a:p>
          <a:p>
            <a:pPr lvl="1"/>
            <a:r>
              <a:rPr lang="en-US" dirty="0"/>
              <a:t>Trust: Can we trust the results?</a:t>
            </a:r>
          </a:p>
          <a:p>
            <a:endParaRPr lang="en-US" dirty="0"/>
          </a:p>
          <a:p>
            <a:r>
              <a:rPr lang="en-US" dirty="0"/>
              <a:t>Interactive visual methods aim to enhance the analysis to make it</a:t>
            </a:r>
          </a:p>
          <a:p>
            <a:pPr lvl="1"/>
            <a:r>
              <a:rPr lang="en-US" dirty="0"/>
              <a:t>Transparent: Make observable what is going on.</a:t>
            </a:r>
          </a:p>
          <a:p>
            <a:pPr lvl="1"/>
            <a:r>
              <a:rPr lang="en-US" dirty="0"/>
              <a:t>Interpretable: Map to easy-to-interpret visual representations.</a:t>
            </a:r>
          </a:p>
          <a:p>
            <a:pPr lvl="1"/>
            <a:r>
              <a:rPr lang="en-US" dirty="0"/>
              <a:t>Trust: Through understanding make results trustable.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7017-41AD-48C0-8ACE-687C9D2C3667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206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Human in the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33AA-677F-47AE-BCDD-4CEF449B6B08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26</a:t>
            </a:fld>
            <a:endParaRPr lang="aa-ET" dirty="0"/>
          </a:p>
        </p:txBody>
      </p:sp>
      <p:grpSp>
        <p:nvGrpSpPr>
          <p:cNvPr id="7" name="Group 6"/>
          <p:cNvGrpSpPr/>
          <p:nvPr/>
        </p:nvGrpSpPr>
        <p:grpSpPr>
          <a:xfrm>
            <a:off x="2187167" y="2577657"/>
            <a:ext cx="7817666" cy="2847274"/>
            <a:chOff x="1955550" y="2576903"/>
            <a:chExt cx="7817666" cy="2847274"/>
          </a:xfrm>
        </p:grpSpPr>
        <p:sp>
          <p:nvSpPr>
            <p:cNvPr id="8" name="Rectangle 7"/>
            <p:cNvSpPr/>
            <p:nvPr/>
          </p:nvSpPr>
          <p:spPr>
            <a:xfrm>
              <a:off x="1955550" y="3419232"/>
              <a:ext cx="1164124" cy="11641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25000"/>
                    </a:schemeClr>
                  </a:solidFill>
                </a:rPr>
                <a:t>Human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10600" y="3419232"/>
              <a:ext cx="1162616" cy="11626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25000"/>
                    </a:schemeClr>
                  </a:solidFill>
                </a:rPr>
                <a:t>Computer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0" name="Elbow Connector 9"/>
            <p:cNvCxnSpPr>
              <a:stCxn id="9" idx="0"/>
              <a:endCxn id="8" idx="0"/>
            </p:cNvCxnSpPr>
            <p:nvPr/>
          </p:nvCxnSpPr>
          <p:spPr>
            <a:xfrm rot="16200000" flipV="1">
              <a:off x="5864760" y="92084"/>
              <a:ext cx="12700" cy="6654296"/>
            </a:xfrm>
            <a:prstGeom prst="bentConnector3">
              <a:avLst>
                <a:gd name="adj1" fmla="val 4081189"/>
              </a:avLst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95985" y="2576903"/>
              <a:ext cx="538303" cy="284727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dirty="0">
                  <a:solidFill>
                    <a:schemeClr val="bg2">
                      <a:lumMod val="25000"/>
                    </a:schemeClr>
                  </a:solidFill>
                </a:rPr>
                <a:t>Visual Interface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2" name="Elbow Connector 11"/>
            <p:cNvCxnSpPr>
              <a:stCxn id="8" idx="2"/>
              <a:endCxn id="9" idx="2"/>
            </p:cNvCxnSpPr>
            <p:nvPr/>
          </p:nvCxnSpPr>
          <p:spPr>
            <a:xfrm rot="5400000" flipH="1" flipV="1">
              <a:off x="5864006" y="1255454"/>
              <a:ext cx="1508" cy="6654296"/>
            </a:xfrm>
            <a:prstGeom prst="bentConnector3">
              <a:avLst>
                <a:gd name="adj1" fmla="val -32111340"/>
              </a:avLst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33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endParaRPr lang="en-US" dirty="0"/>
          </a:p>
          <a:p>
            <a:pPr lvl="1"/>
            <a:r>
              <a:rPr lang="en-US" dirty="0"/>
              <a:t>What</a:t>
            </a:r>
          </a:p>
          <a:p>
            <a:pPr lvl="1"/>
            <a:r>
              <a:rPr lang="en-US" dirty="0"/>
              <a:t>Why</a:t>
            </a:r>
          </a:p>
          <a:p>
            <a:pPr lvl="1"/>
            <a:r>
              <a:rPr lang="en-US" dirty="0"/>
              <a:t>Who</a:t>
            </a:r>
          </a:p>
          <a:p>
            <a:pPr lvl="1"/>
            <a:r>
              <a:rPr lang="en-US" dirty="0"/>
              <a:t>Where</a:t>
            </a:r>
          </a:p>
          <a:p>
            <a:pPr lvl="1"/>
            <a:r>
              <a:rPr lang="en-US" dirty="0"/>
              <a:t>When</a:t>
            </a:r>
          </a:p>
          <a:p>
            <a:endParaRPr lang="en-US" dirty="0"/>
          </a:p>
          <a:p>
            <a:r>
              <a:rPr lang="en-US" dirty="0"/>
              <a:t>Knowledge of these </a:t>
            </a:r>
            <a:r>
              <a:rPr lang="en-US" dirty="0" err="1"/>
              <a:t>Ws</a:t>
            </a:r>
            <a:r>
              <a:rPr lang="en-US" dirty="0"/>
              <a:t> is critical to be able to select, apply, or develop appropriate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945-1D1A-43F2-B4B5-17ADF17EB6B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27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3533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What</a:t>
            </a:r>
            <a:r>
              <a:rPr lang="en-US" b="1" dirty="0"/>
              <a:t> data are to be analyzed? </a:t>
            </a:r>
          </a:p>
          <a:p>
            <a:r>
              <a:rPr lang="en-US" dirty="0"/>
              <a:t>Many different types of data</a:t>
            </a:r>
          </a:p>
          <a:p>
            <a:pPr lvl="1"/>
            <a:r>
              <a:rPr lang="en-US" dirty="0"/>
              <a:t>Measure or observed: Census data, movement data, …</a:t>
            </a:r>
          </a:p>
          <a:p>
            <a:pPr lvl="1"/>
            <a:r>
              <a:rPr lang="en-US" dirty="0"/>
              <a:t>Conceptualized or simulated: Biological networks, disease spread, …</a:t>
            </a:r>
          </a:p>
          <a:p>
            <a:pPr lvl="1"/>
            <a:r>
              <a:rPr lang="en-US" dirty="0"/>
              <a:t>Meta-data: Parameters, internal intermediate results (e.g., of AI methods)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types of data have you been in contact with?</a:t>
            </a:r>
          </a:p>
          <a:p>
            <a:r>
              <a:rPr lang="en-US" dirty="0"/>
              <a:t>Each data type has its own individual characteristics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Dimensionality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other characteristics might be relevant?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A2C6-0786-4AB1-93CE-DF679C548E8E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28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51779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Why</a:t>
            </a:r>
            <a:r>
              <a:rPr lang="en-US" b="1" dirty="0"/>
              <a:t> are the data analyzed? </a:t>
            </a:r>
          </a:p>
          <a:p>
            <a:r>
              <a:rPr lang="en-US" dirty="0"/>
              <a:t>Objective is to help people accomplish </a:t>
            </a:r>
            <a:r>
              <a:rPr lang="en-US" b="1" dirty="0"/>
              <a:t>their</a:t>
            </a:r>
            <a:r>
              <a:rPr lang="en-US" dirty="0"/>
              <a:t> goals in various domains</a:t>
            </a:r>
          </a:p>
          <a:p>
            <a:pPr lvl="1"/>
            <a:r>
              <a:rPr lang="en-US" dirty="0"/>
              <a:t>Understand people’s voting behavior</a:t>
            </a:r>
          </a:p>
          <a:p>
            <a:pPr lvl="1"/>
            <a:r>
              <a:rPr lang="en-US" dirty="0"/>
              <a:t>Determine governing factors in biological systems</a:t>
            </a:r>
          </a:p>
          <a:p>
            <a:pPr lvl="1"/>
            <a:r>
              <a:rPr lang="en-US" dirty="0"/>
              <a:t>Optimize AI method results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goals might exist in other application domains?</a:t>
            </a:r>
            <a:endParaRPr lang="en-US" dirty="0"/>
          </a:p>
          <a:p>
            <a:r>
              <a:rPr lang="en-US" dirty="0"/>
              <a:t>Goals involve several analytic tasks</a:t>
            </a:r>
          </a:p>
          <a:p>
            <a:pPr lvl="1"/>
            <a:r>
              <a:rPr lang="en-US" dirty="0"/>
              <a:t>Identify data values</a:t>
            </a:r>
          </a:p>
          <a:p>
            <a:pPr lvl="1"/>
            <a:r>
              <a:rPr lang="en-US" dirty="0"/>
              <a:t>Detect trends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other tasks could be supported?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90E0-0833-4C1F-BB82-CA70667A6466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29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7852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interactive visual data analysis</a:t>
            </a:r>
          </a:p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(what, why, who, where, when)</a:t>
            </a:r>
          </a:p>
          <a:p>
            <a:r>
              <a:rPr lang="en-US" dirty="0"/>
              <a:t>Introductory examples</a:t>
            </a:r>
          </a:p>
          <a:p>
            <a:pPr lvl="1"/>
            <a:r>
              <a:rPr lang="en-US" dirty="0"/>
              <a:t>Simple graph visualization</a:t>
            </a:r>
          </a:p>
          <a:p>
            <a:pPr lvl="1"/>
            <a:r>
              <a:rPr lang="en-US" dirty="0"/>
              <a:t>Enhancing the data analysis with dynamic filtering and multiple views</a:t>
            </a:r>
          </a:p>
          <a:p>
            <a:pPr lvl="1"/>
            <a:r>
              <a:rPr lang="en-US" dirty="0"/>
              <a:t>Considering advanced techniques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BEAE-4101-438A-92D0-5B669DD2720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4535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Who</a:t>
            </a:r>
            <a:r>
              <a:rPr lang="en-US" b="1" dirty="0"/>
              <a:t> will analyze the data? </a:t>
            </a:r>
          </a:p>
          <a:p>
            <a:r>
              <a:rPr lang="en-US" dirty="0"/>
              <a:t>Different groups of users need different analysis tools</a:t>
            </a:r>
          </a:p>
          <a:p>
            <a:pPr lvl="1"/>
            <a:r>
              <a:rPr lang="en-US" dirty="0"/>
              <a:t>Casual people exploring their own data</a:t>
            </a:r>
          </a:p>
          <a:p>
            <a:pPr lvl="1"/>
            <a:r>
              <a:rPr lang="en-US" dirty="0"/>
              <a:t>Experts developing new scientific methods and tools</a:t>
            </a:r>
          </a:p>
          <a:p>
            <a:pPr lvl="1"/>
            <a:r>
              <a:rPr lang="en-US" dirty="0"/>
              <a:t>Investors exploring data in search for market opportunities</a:t>
            </a:r>
          </a:p>
          <a:p>
            <a:r>
              <a:rPr lang="en-US" dirty="0"/>
              <a:t>Take into account</a:t>
            </a:r>
          </a:p>
          <a:p>
            <a:pPr lvl="1"/>
            <a:r>
              <a:rPr lang="en-US" dirty="0"/>
              <a:t>Human factors (perception and cognition)</a:t>
            </a:r>
          </a:p>
          <a:p>
            <a:pPr lvl="1"/>
            <a:r>
              <a:rPr lang="en-US" dirty="0"/>
              <a:t>Individual abilities</a:t>
            </a:r>
          </a:p>
          <a:p>
            <a:pPr lvl="1"/>
            <a:r>
              <a:rPr lang="en-US" dirty="0"/>
              <a:t>User preferences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6ACC-3651-4095-9CD7-DCC827DC92E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72442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Where</a:t>
            </a:r>
            <a:r>
              <a:rPr lang="en-US" b="1" dirty="0"/>
              <a:t> will the data be analyzed? </a:t>
            </a:r>
          </a:p>
          <a:p>
            <a:r>
              <a:rPr lang="en-US" dirty="0"/>
              <a:t>Computer technology offers broad spectrum of devices </a:t>
            </a:r>
          </a:p>
          <a:p>
            <a:pPr lvl="1"/>
            <a:r>
              <a:rPr lang="en-US" dirty="0"/>
              <a:t>Regular desktop computer</a:t>
            </a:r>
          </a:p>
          <a:p>
            <a:pPr lvl="1"/>
            <a:r>
              <a:rPr lang="en-US" dirty="0"/>
              <a:t>Interactive surfaces</a:t>
            </a:r>
          </a:p>
          <a:p>
            <a:pPr lvl="1"/>
            <a:r>
              <a:rPr lang="en-US" dirty="0"/>
              <a:t>Large high-resolution display walls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Where else might interactive visual data analysis be conducted?</a:t>
            </a:r>
            <a:endParaRPr lang="en-US" dirty="0"/>
          </a:p>
          <a:p>
            <a:r>
              <a:rPr lang="en-US" dirty="0"/>
              <a:t>Device characteristics </a:t>
            </a:r>
          </a:p>
          <a:p>
            <a:pPr lvl="1"/>
            <a:r>
              <a:rPr lang="en-US" dirty="0"/>
              <a:t>Display properties</a:t>
            </a:r>
          </a:p>
          <a:p>
            <a:pPr lvl="1"/>
            <a:r>
              <a:rPr lang="en-US" dirty="0"/>
              <a:t>Interaction modalities</a:t>
            </a:r>
          </a:p>
          <a:p>
            <a:pPr lvl="1"/>
            <a:r>
              <a:rPr lang="en-US" dirty="0"/>
              <a:t>Computational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501-7063-4E85-857F-0883EB8AC7FB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4765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When</a:t>
            </a:r>
            <a:r>
              <a:rPr lang="en-US" b="1" dirty="0"/>
              <a:t> will the data be analyzed?</a:t>
            </a:r>
            <a:r>
              <a:rPr lang="en-US" b="1" i="1" dirty="0"/>
              <a:t> </a:t>
            </a:r>
          </a:p>
          <a:p>
            <a:r>
              <a:rPr lang="en-US" dirty="0"/>
              <a:t>The right tool (visualization, interaction, and computation) must be at hand at the right time</a:t>
            </a:r>
          </a:p>
          <a:p>
            <a:r>
              <a:rPr lang="en-US" dirty="0"/>
              <a:t>Data analysis may</a:t>
            </a:r>
          </a:p>
          <a:p>
            <a:pPr lvl="1"/>
            <a:r>
              <a:rPr lang="en-US" dirty="0"/>
              <a:t>Allow free operation and combination of tools</a:t>
            </a:r>
          </a:p>
          <a:p>
            <a:pPr lvl="1"/>
            <a:r>
              <a:rPr lang="en-US" dirty="0"/>
              <a:t>Follow domain-specific workflows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C6B5-C972-4380-910F-B60A56157511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07407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of interactive visual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Five </a:t>
            </a:r>
            <a:r>
              <a:rPr lang="en-US" b="1" dirty="0" err="1"/>
              <a:t>Ws</a:t>
            </a:r>
            <a:r>
              <a:rPr lang="en-US" b="1" dirty="0"/>
              <a:t> summary</a:t>
            </a:r>
          </a:p>
          <a:p>
            <a:r>
              <a:rPr lang="en-US" dirty="0"/>
              <a:t>Many influencing factors (e.g., data types, analytic tasks, user groups, analysis environments, domain conventions)</a:t>
            </a:r>
          </a:p>
          <a:p>
            <a:r>
              <a:rPr lang="en-US" dirty="0"/>
              <a:t>Interactive visual data analysis solutions must be tailored for specific purpose and setting</a:t>
            </a:r>
          </a:p>
          <a:p>
            <a:r>
              <a:rPr lang="en-US" dirty="0"/>
              <a:t>Wealth of analytic questions </a:t>
            </a:r>
            <a:r>
              <a:rPr lang="en-US" dirty="0">
                <a:sym typeface="Wingdings" panose="05000000000000000000" pitchFamily="2" charset="2"/>
              </a:rPr>
              <a:t> Need</a:t>
            </a:r>
            <a:r>
              <a:rPr lang="en-US" dirty="0"/>
              <a:t> a large variety of concepts and techniques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BDE8-66C6-4276-B605-DBD49905EB56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91664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b="1" dirty="0"/>
              <a:t>W</a:t>
            </a:r>
            <a:r>
              <a:rPr lang="en-US" dirty="0"/>
              <a:t>hat: Characters appearing in Victor Hugo’s novel Les </a:t>
            </a:r>
            <a:r>
              <a:rPr lang="en-US" dirty="0" err="1"/>
              <a:t>Miserables</a:t>
            </a:r>
            <a:endParaRPr lang="en-US" dirty="0"/>
          </a:p>
          <a:p>
            <a:r>
              <a:rPr lang="en-US" b="1" dirty="0"/>
              <a:t>W</a:t>
            </a:r>
            <a:r>
              <a:rPr lang="en-US" dirty="0"/>
              <a:t>hy: Understand connections between characters</a:t>
            </a:r>
          </a:p>
          <a:p>
            <a:pPr lvl="1"/>
            <a:r>
              <a:rPr lang="en-US" dirty="0"/>
              <a:t>Who is connected to whom?</a:t>
            </a:r>
          </a:p>
          <a:p>
            <a:pPr lvl="1"/>
            <a:r>
              <a:rPr lang="en-US" dirty="0"/>
              <a:t>Who takes a central role?</a:t>
            </a:r>
          </a:p>
          <a:p>
            <a:pPr lvl="1"/>
            <a:r>
              <a:rPr lang="en-US" dirty="0"/>
              <a:t>Which persons built communities?</a:t>
            </a:r>
          </a:p>
          <a:p>
            <a:r>
              <a:rPr lang="en-US" b="1" dirty="0"/>
              <a:t>W</a:t>
            </a:r>
            <a:r>
              <a:rPr lang="en-US" dirty="0"/>
              <a:t>ho: Regular people interested in the novel</a:t>
            </a:r>
          </a:p>
          <a:p>
            <a:r>
              <a:rPr lang="en-US" b="1" dirty="0"/>
              <a:t>W</a:t>
            </a:r>
            <a:r>
              <a:rPr lang="en-US" dirty="0"/>
              <a:t>here: Standard computer displays</a:t>
            </a:r>
          </a:p>
          <a:p>
            <a:r>
              <a:rPr lang="en-US" b="1" dirty="0"/>
              <a:t>W</a:t>
            </a:r>
            <a:r>
              <a:rPr lang="en-US" dirty="0"/>
              <a:t>hen: Casual occasional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F37B-D753-4EB7-BD50-3FD13FBA3E6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30835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b="1" dirty="0"/>
              <a:t>Data:</a:t>
            </a:r>
            <a:r>
              <a:rPr lang="en-US" dirty="0"/>
              <a:t> Graph G = (V, E, w)</a:t>
            </a:r>
          </a:p>
          <a:p>
            <a:pPr lvl="1"/>
            <a:r>
              <a:rPr lang="en-US" dirty="0"/>
              <a:t>V</a:t>
            </a:r>
          </a:p>
          <a:p>
            <a:pPr lvl="2"/>
            <a:r>
              <a:rPr lang="en-US" dirty="0"/>
              <a:t>Set of vertices (or nodes)</a:t>
            </a:r>
          </a:p>
          <a:p>
            <a:pPr lvl="2"/>
            <a:r>
              <a:rPr lang="en-US" dirty="0"/>
              <a:t>Characters appearing in the novel</a:t>
            </a:r>
          </a:p>
          <a:p>
            <a:pPr lvl="1"/>
            <a:r>
              <a:rPr lang="en-US" dirty="0"/>
              <a:t>E</a:t>
            </a:r>
          </a:p>
          <a:p>
            <a:pPr lvl="2"/>
            <a:r>
              <a:rPr lang="en-US" dirty="0"/>
              <a:t>Set of links (or edges)</a:t>
            </a:r>
          </a:p>
          <a:p>
            <a:pPr lvl="2"/>
            <a:r>
              <a:rPr lang="en-US" dirty="0"/>
              <a:t>A link exists when two characters co-occur in a chapter</a:t>
            </a:r>
          </a:p>
          <a:p>
            <a:pPr lvl="1"/>
            <a:r>
              <a:rPr lang="en-US" dirty="0"/>
              <a:t>w : E </a:t>
            </a:r>
            <a:r>
              <a:rPr lang="en-US" dirty="0">
                <a:sym typeface="Wingdings" panose="05000000000000000000" pitchFamily="2" charset="2"/>
              </a:rPr>
              <a:t> 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Weight function assigns each edge a weight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Number of chapters in which the same two characters co-occur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A04D-E2AC-4CA8-A65A-A00F748B6AE4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33766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b="1" dirty="0"/>
              <a:t>Given:</a:t>
            </a:r>
            <a:r>
              <a:rPr lang="en-US" dirty="0"/>
              <a:t> Graph data</a:t>
            </a:r>
          </a:p>
          <a:p>
            <a:pPr lvl="1"/>
            <a:r>
              <a:rPr lang="en-US" dirty="0"/>
              <a:t>77 nodes and 254 edges</a:t>
            </a:r>
          </a:p>
          <a:p>
            <a:pPr lvl="1"/>
            <a:r>
              <a:rPr lang="en-US" dirty="0"/>
              <a:t>JSON format</a:t>
            </a:r>
          </a:p>
          <a:p>
            <a:r>
              <a:rPr lang="en-US" b="1" dirty="0"/>
              <a:t>Find:</a:t>
            </a:r>
            <a:r>
              <a:rPr lang="en-US" dirty="0"/>
              <a:t> Visual representation</a:t>
            </a:r>
            <a:br>
              <a:rPr lang="en-US" dirty="0"/>
            </a:br>
            <a:r>
              <a:rPr lang="en-US" dirty="0"/>
              <a:t>that answers our analytic questions</a:t>
            </a:r>
          </a:p>
          <a:p>
            <a:pPr lvl="1"/>
            <a:r>
              <a:rPr lang="en-US" dirty="0"/>
              <a:t>How does the graph structure look like?</a:t>
            </a:r>
          </a:p>
          <a:p>
            <a:pPr lvl="1"/>
            <a:r>
              <a:rPr lang="en-US" dirty="0"/>
              <a:t>Who is central in the graph?</a:t>
            </a:r>
          </a:p>
          <a:p>
            <a:pPr lvl="1"/>
            <a:r>
              <a:rPr lang="en-US" dirty="0"/>
              <a:t>Who co-occurs frequently?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4E53-E113-42FE-B931-46F257EEA5D2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36</a:t>
            </a:fld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0F5AD-2E91-4DDF-A9C6-96469EC5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467" y="738398"/>
            <a:ext cx="3884177" cy="53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6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6B1-B325-4F0E-95D4-00EBAF3AAE2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37</a:t>
            </a:fld>
            <a:endParaRPr lang="aa-E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263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dirty="0"/>
              <a:t>How does the </a:t>
            </a:r>
            <a:r>
              <a:rPr lang="en-US" b="1" dirty="0"/>
              <a:t>graph structure</a:t>
            </a:r>
            <a:r>
              <a:rPr lang="en-US" dirty="0"/>
              <a:t> look like?</a:t>
            </a:r>
          </a:p>
          <a:p>
            <a:pPr lvl="1"/>
            <a:r>
              <a:rPr lang="en-US" dirty="0"/>
              <a:t>How to represent and layout nodes?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Dots laid out with f</a:t>
            </a:r>
            <a:r>
              <a:rPr lang="en-US" dirty="0"/>
              <a:t>orce-directed algorithm</a:t>
            </a:r>
          </a:p>
          <a:p>
            <a:pPr lvl="2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Alternative node representations?</a:t>
            </a:r>
            <a:endParaRPr lang="en-US" dirty="0"/>
          </a:p>
          <a:p>
            <a:pPr lvl="1"/>
            <a:r>
              <a:rPr lang="en-US" dirty="0"/>
              <a:t>How to represent and route edges?</a:t>
            </a:r>
          </a:p>
          <a:p>
            <a:pPr lvl="2"/>
            <a:r>
              <a:rPr lang="en-US" dirty="0"/>
              <a:t>Edges shown as s</a:t>
            </a:r>
            <a:r>
              <a:rPr lang="en-US" dirty="0">
                <a:sym typeface="Wingdings" panose="05000000000000000000" pitchFamily="2" charset="2"/>
              </a:rPr>
              <a:t>traight lines between nodes</a:t>
            </a:r>
          </a:p>
          <a:p>
            <a:pPr lvl="2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Alternative edge representations?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266C7-3855-4D18-AABD-F8EAEE04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5" y="1825625"/>
            <a:ext cx="4667289" cy="40838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EE0398-0C29-44F3-92C4-177ED17AF89E}"/>
              </a:ext>
            </a:extLst>
          </p:cNvPr>
          <p:cNvSpPr txBox="1"/>
          <p:nvPr/>
        </p:nvSpPr>
        <p:spPr>
          <a:xfrm rot="21282817">
            <a:off x="7718222" y="1723905"/>
            <a:ext cx="2324807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This type of visual representation is called a </a:t>
            </a:r>
            <a:r>
              <a:rPr lang="en-US" sz="1200" i="1" dirty="0">
                <a:sym typeface="Wingdings" panose="05000000000000000000" pitchFamily="2" charset="2"/>
              </a:rPr>
              <a:t>node-link diagram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49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DD72-6742-47DE-8D64-50EE200ADED6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38</a:t>
            </a:fld>
            <a:endParaRPr lang="aa-E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8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dirty="0"/>
              <a:t>Who is central in the graph?</a:t>
            </a:r>
          </a:p>
          <a:p>
            <a:pPr lvl="1"/>
            <a:r>
              <a:rPr lang="en-US" dirty="0"/>
              <a:t>Visually </a:t>
            </a:r>
            <a:r>
              <a:rPr lang="en-US" b="1" dirty="0"/>
              <a:t>encode node degree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Vary size of nodes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Make high-degree nodes bigger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Make low-degree nodes smaller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266C7-3855-4D18-AABD-F8EAEE04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5" y="1825625"/>
            <a:ext cx="4667289" cy="4083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D6D62-D7CB-4BC6-872B-E2B5146E0534}"/>
              </a:ext>
            </a:extLst>
          </p:cNvPr>
          <p:cNvSpPr txBox="1"/>
          <p:nvPr/>
        </p:nvSpPr>
        <p:spPr>
          <a:xfrm rot="21427856">
            <a:off x="3591523" y="4221160"/>
            <a:ext cx="2728919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The process of encoding a data attribute graphically is called </a:t>
            </a:r>
            <a:r>
              <a:rPr lang="en-US" sz="1200" i="1" dirty="0">
                <a:sym typeface="Wingdings" panose="05000000000000000000" pitchFamily="2" charset="2"/>
              </a:rPr>
              <a:t>visual mapping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36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8A94-7DEB-4359-8D17-827A6F225A0B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39</a:t>
            </a:fld>
            <a:endParaRPr lang="aa-E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8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dirty="0"/>
              <a:t>Who is central in the graph?</a:t>
            </a:r>
          </a:p>
          <a:p>
            <a:pPr lvl="1"/>
            <a:r>
              <a:rPr lang="en-US" b="1" dirty="0"/>
              <a:t>Emphasize central nodes</a:t>
            </a:r>
            <a:r>
              <a:rPr lang="en-US" dirty="0"/>
              <a:t> via color</a:t>
            </a:r>
          </a:p>
          <a:p>
            <a:pPr lvl="2"/>
            <a:r>
              <a:rPr lang="en-US" dirty="0"/>
              <a:t>Color dots based on node degree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Make high-degree nodes darker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Make low-degree nodes lighter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266C7-3855-4D18-AABD-F8EAEE04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6" y="1825625"/>
            <a:ext cx="4667287" cy="4083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D2981-EAB5-4EE4-BB32-A506595233EC}"/>
              </a:ext>
            </a:extLst>
          </p:cNvPr>
          <p:cNvSpPr txBox="1"/>
          <p:nvPr/>
        </p:nvSpPr>
        <p:spPr>
          <a:xfrm rot="21282817">
            <a:off x="3311889" y="4291875"/>
            <a:ext cx="3356985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Encoding the same data (node degree) in different ways (size and color) is called </a:t>
            </a:r>
            <a:r>
              <a:rPr lang="en-US" sz="1200" i="1" dirty="0">
                <a:sym typeface="Wingdings" panose="05000000000000000000" pitchFamily="2" charset="2"/>
              </a:rPr>
              <a:t>redundant mapping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49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Huge amounts of data collected and generated</a:t>
            </a:r>
          </a:p>
          <a:p>
            <a:r>
              <a:rPr lang="en-US" dirty="0"/>
              <a:t>Challenge of the information age: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“How to gain insight into large heterogeneous data?”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CC81-842D-4327-B29C-F4E569997298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79410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6E7E-72FD-4489-B42E-1F932D2CAC70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40</a:t>
            </a:fld>
            <a:endParaRPr lang="aa-E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8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dirty="0"/>
              <a:t>Who co-occurs most frequently?</a:t>
            </a:r>
          </a:p>
          <a:p>
            <a:pPr lvl="1"/>
            <a:r>
              <a:rPr lang="en-US" dirty="0"/>
              <a:t>Visually </a:t>
            </a:r>
            <a:r>
              <a:rPr lang="en-US" b="1" dirty="0"/>
              <a:t>encode edge weight</a:t>
            </a:r>
          </a:p>
          <a:p>
            <a:pPr lvl="2"/>
            <a:r>
              <a:rPr lang="en-US" dirty="0"/>
              <a:t>Vary line width of links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Thicker links for higher weights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Thinner links for lower weights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266C7-3855-4D18-AABD-F8EAEE04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5" y="1825625"/>
            <a:ext cx="4667289" cy="4083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D4DDBA-C719-4221-980E-E018DE4736CF}"/>
              </a:ext>
            </a:extLst>
          </p:cNvPr>
          <p:cNvSpPr txBox="1"/>
          <p:nvPr/>
        </p:nvSpPr>
        <p:spPr>
          <a:xfrm rot="288730">
            <a:off x="6954766" y="5673094"/>
            <a:ext cx="4386934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A visual representation encoding more than one data attribute (node degree and edge weight) is called a </a:t>
            </a:r>
            <a:r>
              <a:rPr lang="en-US" sz="1200" i="1" dirty="0">
                <a:sym typeface="Wingdings" panose="05000000000000000000" pitchFamily="2" charset="2"/>
              </a:rPr>
              <a:t>multivariate visualization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1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DF7F-C9CF-4CEE-9341-27D32995505B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41</a:t>
            </a:fld>
            <a:endParaRPr lang="aa-E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406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graph visualization</a:t>
            </a:r>
          </a:p>
          <a:p>
            <a:r>
              <a:rPr lang="en-US" dirty="0"/>
              <a:t>Several design steps led us to a visual representation that coveys important information about the data much better than the JSON format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FE0AB-5D94-4EA0-A56F-F4070AC9D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3" y="1758156"/>
            <a:ext cx="2285527" cy="1999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CEE0B9-9B79-4EC7-B63F-705D1E78C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97" y="2334775"/>
            <a:ext cx="2285527" cy="1999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2CB7C5-AC89-44C7-AA4E-6CC04407E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41" y="2911394"/>
            <a:ext cx="2285527" cy="1999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266C7-3855-4D18-AABD-F8EAEE044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86" y="3488013"/>
            <a:ext cx="2285527" cy="1999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8343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Enhancing the data analysis</a:t>
            </a:r>
          </a:p>
          <a:p>
            <a:r>
              <a:rPr lang="en-US" dirty="0"/>
              <a:t>Interactive visual data analysis usually targets challenging data analysis scenarios</a:t>
            </a:r>
          </a:p>
          <a:p>
            <a:pPr lvl="1"/>
            <a:r>
              <a:rPr lang="en-US" dirty="0"/>
              <a:t>Large data: Data with many data elements</a:t>
            </a:r>
          </a:p>
          <a:p>
            <a:pPr lvl="1"/>
            <a:r>
              <a:rPr lang="en-US" dirty="0"/>
              <a:t>Complex data: Data with many dimensions and attributes</a:t>
            </a:r>
          </a:p>
          <a:p>
            <a:r>
              <a:rPr lang="en-US" dirty="0"/>
              <a:t>Larger and more complex data require additional means of support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/>
              <a:t>Dynamic filtering</a:t>
            </a:r>
          </a:p>
          <a:p>
            <a:pPr lvl="1"/>
            <a:r>
              <a:rPr lang="en-US" b="1" dirty="0"/>
              <a:t>Multiple coordinated views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2CF7-FCB2-44E1-96E9-385FF6AB41C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67756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588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Dynamic filtering</a:t>
            </a:r>
          </a:p>
          <a:p>
            <a:r>
              <a:rPr lang="en-US" dirty="0"/>
              <a:t>Climate network with 6,816 nodes and 116,470 edges</a:t>
            </a:r>
          </a:p>
          <a:p>
            <a:r>
              <a:rPr lang="en-US" dirty="0"/>
              <a:t>Plain </a:t>
            </a:r>
            <a:r>
              <a:rPr lang="en-US" b="1" dirty="0"/>
              <a:t>visualization</a:t>
            </a:r>
            <a:r>
              <a:rPr lang="en-US" dirty="0"/>
              <a:t> leads to cluttered and overcrowded 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30-C99E-4171-A986-9CE9F1EBB0A9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43</a:t>
            </a:fld>
            <a:endParaRPr lang="aa-ET" dirty="0"/>
          </a:p>
        </p:txBody>
      </p:sp>
      <p:sp>
        <p:nvSpPr>
          <p:cNvPr id="3" name="Rectangle 2"/>
          <p:cNvSpPr/>
          <p:nvPr/>
        </p:nvSpPr>
        <p:spPr>
          <a:xfrm>
            <a:off x="7016261" y="1169144"/>
            <a:ext cx="49187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digraph {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0 [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lon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=0.000000000000000000e+00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lat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=-8.750000000000000000e+01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betweenness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=1.759682758549612799e+03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];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1 [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lon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=3.750000000000000000e+00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lat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=-8.750000000000000000e+01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betweenness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=7.315325680869069629e+02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];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… ( 6,814 more nodes)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0 -&gt; 1 [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geodesic_distance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=0.000906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edge_betweenness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=1.613004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];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0 -&gt; 2 [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geodesic_distance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=0.001816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  </a:t>
            </a:r>
            <a:r>
              <a:rPr lang="en-US" sz="1400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edge_betweenness</a:t>
            </a:r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=1.829765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];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… (116,468 more edges)</a:t>
            </a:r>
          </a:p>
          <a:p>
            <a:r>
              <a:rPr lang="en-US" sz="1400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7129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8F8-0DB1-43AF-A70D-5A0B5F7BB56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44</a:t>
            </a:fld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89F68-7FA4-45EC-B42D-BA1CE027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2" y="168276"/>
            <a:ext cx="12197372" cy="6085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424AFB-D279-4603-9EEB-48022E17B624}"/>
              </a:ext>
            </a:extLst>
          </p:cNvPr>
          <p:cNvSpPr/>
          <p:nvPr/>
        </p:nvSpPr>
        <p:spPr>
          <a:xfrm>
            <a:off x="0" y="6156000"/>
            <a:ext cx="3713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Complete network with 6,816 nodes and 116,470 edges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9EB9E6-BE5D-4BFE-A954-14C8822F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6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Dynamic filtering</a:t>
            </a:r>
          </a:p>
          <a:p>
            <a:r>
              <a:rPr lang="en-US" dirty="0"/>
              <a:t>Question: How to reduce clutter?</a:t>
            </a:r>
          </a:p>
          <a:p>
            <a:r>
              <a:rPr lang="en-US" dirty="0"/>
              <a:t>Answer: Focus on relevant subsets.</a:t>
            </a:r>
          </a:p>
          <a:p>
            <a:r>
              <a:rPr lang="en-US" dirty="0"/>
              <a:t>Approach:</a:t>
            </a:r>
            <a:endParaRPr lang="en-US" b="1" dirty="0"/>
          </a:p>
          <a:p>
            <a:pPr lvl="1"/>
            <a:r>
              <a:rPr lang="en-US" dirty="0"/>
              <a:t>Calculate </a:t>
            </a:r>
            <a:r>
              <a:rPr lang="en-US" i="1" dirty="0"/>
              <a:t>betweenness centrality</a:t>
            </a:r>
            <a:r>
              <a:rPr lang="en-US" dirty="0"/>
              <a:t> for each node</a:t>
            </a:r>
          </a:p>
          <a:p>
            <a:pPr lvl="1"/>
            <a:r>
              <a:rPr lang="en-US" dirty="0"/>
              <a:t>Filter out nodes with low centrality</a:t>
            </a:r>
          </a:p>
          <a:p>
            <a:pPr lvl="1"/>
            <a:r>
              <a:rPr lang="en-US" dirty="0"/>
              <a:t>Interactively adjust filter threshold as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*Note how the visualization is supported by computation and interaction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7132-FCBB-4547-AA28-38876866347A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45</a:t>
            </a:fld>
            <a:endParaRPr lang="aa-E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93F77-BB63-4942-ABB8-9689CF4F6515}"/>
              </a:ext>
            </a:extLst>
          </p:cNvPr>
          <p:cNvSpPr txBox="1"/>
          <p:nvPr/>
        </p:nvSpPr>
        <p:spPr>
          <a:xfrm rot="347701">
            <a:off x="6542456" y="3327715"/>
            <a:ext cx="5074396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i="1" dirty="0">
                <a:sym typeface="Wingdings" panose="05000000000000000000" pitchFamily="2" charset="2"/>
              </a:rPr>
              <a:t>Betweenness centrality</a:t>
            </a:r>
            <a:r>
              <a:rPr lang="en-US" sz="1200" dirty="0">
                <a:sym typeface="Wingdings" panose="05000000000000000000" pitchFamily="2" charset="2"/>
              </a:rPr>
              <a:t> is a </a:t>
            </a:r>
            <a:r>
              <a:rPr lang="en-US" sz="1200" i="1" dirty="0"/>
              <a:t>graph-theoretic measure</a:t>
            </a:r>
            <a:r>
              <a:rPr lang="en-US" sz="1200" dirty="0"/>
              <a:t> that </a:t>
            </a:r>
            <a:r>
              <a:rPr lang="en-US" sz="1200" dirty="0">
                <a:sym typeface="Wingdings" panose="05000000000000000000" pitchFamily="2" charset="2"/>
              </a:rPr>
              <a:t>quantifies how often a node acts as a bridge along the shortest path between two other nodes.</a:t>
            </a:r>
          </a:p>
        </p:txBody>
      </p:sp>
    </p:spTree>
    <p:extLst>
      <p:ext uri="{BB962C8B-B14F-4D97-AF65-F5344CB8AC3E}">
        <p14:creationId xmlns:p14="http://schemas.microsoft.com/office/powerpoint/2010/main" val="41702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97D5-08DC-4573-BA19-3B0D6B81BAC6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46</a:t>
            </a:fld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89F68-7FA4-45EC-B42D-BA1CE027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1" y="168276"/>
            <a:ext cx="12197370" cy="6085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424AFB-D279-4603-9EEB-48022E17B624}"/>
              </a:ext>
            </a:extLst>
          </p:cNvPr>
          <p:cNvSpPr/>
          <p:nvPr/>
        </p:nvSpPr>
        <p:spPr>
          <a:xfrm>
            <a:off x="0" y="6156000"/>
            <a:ext cx="6023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Filtering based on </a:t>
            </a:r>
            <a:r>
              <a:rPr lang="en-US" sz="1200" i="1" dirty="0"/>
              <a:t>betweenness centrality</a:t>
            </a:r>
            <a:r>
              <a:rPr lang="en-US" sz="1200" dirty="0"/>
              <a:t> reduced the network to 938 nodes and 5,325 edges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E4EE5D-D768-4AFA-9B36-A58DBD63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93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Coordinated multiple views</a:t>
            </a:r>
          </a:p>
          <a:p>
            <a:r>
              <a:rPr lang="en-US" dirty="0"/>
              <a:t>Question: How to represent many different data facets?</a:t>
            </a:r>
          </a:p>
          <a:p>
            <a:r>
              <a:rPr lang="en-US" dirty="0"/>
              <a:t>Answer: Create multiple views each emphasizing one or two selected aspects of the data.</a:t>
            </a:r>
          </a:p>
          <a:p>
            <a:r>
              <a:rPr lang="en-US" dirty="0"/>
              <a:t>Approach:</a:t>
            </a:r>
            <a:endParaRPr lang="en-US" b="1" dirty="0"/>
          </a:p>
          <a:p>
            <a:pPr lvl="1"/>
            <a:r>
              <a:rPr lang="en-US" dirty="0"/>
              <a:t>Employ different techniques to create different views</a:t>
            </a:r>
          </a:p>
          <a:p>
            <a:pPr lvl="1"/>
            <a:r>
              <a:rPr lang="en-US" dirty="0"/>
              <a:t>Arrange views and present them to the user</a:t>
            </a:r>
          </a:p>
          <a:p>
            <a:pPr lvl="1"/>
            <a:r>
              <a:rPr lang="en-US" dirty="0"/>
              <a:t>Coordinated interaction highlights the same data in all views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1147-E311-4874-8C54-7ADA1C01CCB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59266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4FBC-B4A2-4967-A821-D3E24F75DB2C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48</a:t>
            </a:fld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89F68-7FA4-45EC-B42D-BA1CE027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1" y="91099"/>
            <a:ext cx="11451731" cy="6085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424AFB-D279-4603-9EEB-48022E17B624}"/>
              </a:ext>
            </a:extLst>
          </p:cNvPr>
          <p:cNvSpPr/>
          <p:nvPr/>
        </p:nvSpPr>
        <p:spPr>
          <a:xfrm>
            <a:off x="288000" y="6156000"/>
            <a:ext cx="4121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Multiple views provide different perspectives on the same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E4EE5D-D768-4AFA-9B36-A58DBD63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75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Considering advanced methods</a:t>
            </a:r>
          </a:p>
          <a:p>
            <a:r>
              <a:rPr lang="en-US" dirty="0"/>
              <a:t>How far can we go with interactive visual data analysis?</a:t>
            </a:r>
          </a:p>
          <a:p>
            <a:pPr lvl="1"/>
            <a:r>
              <a:rPr lang="en-US" dirty="0"/>
              <a:t>Computations must generate results in a timely fashion</a:t>
            </a:r>
          </a:p>
          <a:p>
            <a:pPr lvl="1"/>
            <a:r>
              <a:rPr lang="en-US" dirty="0"/>
              <a:t>Visualization must fit on the screen</a:t>
            </a:r>
          </a:p>
          <a:p>
            <a:pPr lvl="1"/>
            <a:r>
              <a:rPr lang="en-US" dirty="0"/>
              <a:t>Interaction must not overwhelm the user</a:t>
            </a:r>
          </a:p>
          <a:p>
            <a:r>
              <a:rPr lang="en-US" dirty="0"/>
              <a:t>Examples for pushing the limits</a:t>
            </a:r>
          </a:p>
          <a:p>
            <a:pPr lvl="1"/>
            <a:r>
              <a:rPr lang="en-US" b="1" dirty="0"/>
              <a:t>On-demand user guidance</a:t>
            </a:r>
          </a:p>
          <a:p>
            <a:pPr lvl="1"/>
            <a:r>
              <a:rPr lang="en-US" b="1" dirty="0"/>
              <a:t>Expanding interactive visual data analysis to larger scale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D6D8-1581-4B5B-A1D9-683CAA9D92E0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033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humans in </a:t>
            </a:r>
            <a:r>
              <a:rPr lang="en-US" b="1" dirty="0"/>
              <a:t>understanding</a:t>
            </a:r>
            <a:r>
              <a:rPr lang="en-US" dirty="0"/>
              <a:t> complex </a:t>
            </a:r>
            <a:r>
              <a:rPr lang="en-US" b="1" dirty="0"/>
              <a:t>phenomena</a:t>
            </a:r>
            <a:endParaRPr lang="en-US" dirty="0"/>
          </a:p>
          <a:p>
            <a:r>
              <a:rPr lang="en-US" dirty="0"/>
              <a:t>This usually involves gaining </a:t>
            </a:r>
            <a:r>
              <a:rPr lang="en-US" b="1" dirty="0"/>
              <a:t>insight</a:t>
            </a:r>
            <a:r>
              <a:rPr lang="en-US" dirty="0"/>
              <a:t> into large </a:t>
            </a:r>
            <a:r>
              <a:rPr lang="en-US" b="1" dirty="0"/>
              <a:t>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Is it enough to?</a:t>
            </a:r>
          </a:p>
          <a:p>
            <a:pPr lvl="1">
              <a:buFont typeface="Calibri" panose="020F0502020204030204" pitchFamily="34" charset="0"/>
              <a:buChar char="×"/>
            </a:pPr>
            <a:r>
              <a:rPr lang="en-US" dirty="0"/>
              <a:t>Only let machines analyze data computationally</a:t>
            </a:r>
          </a:p>
          <a:p>
            <a:pPr lvl="1">
              <a:buFont typeface="Calibri" panose="020F0502020204030204" pitchFamily="34" charset="0"/>
              <a:buChar char="×"/>
            </a:pPr>
            <a:r>
              <a:rPr lang="en-US" dirty="0"/>
              <a:t>Only let humans strive for insight manually</a:t>
            </a:r>
          </a:p>
          <a:p>
            <a:pPr lvl="1"/>
            <a:endParaRPr lang="en-US" dirty="0"/>
          </a:p>
          <a:p>
            <a:r>
              <a:rPr lang="en-US" dirty="0"/>
              <a:t>No, instead!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Combine forces: Take advantage of humans and machines!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7505-5A9A-4CF0-B552-46419A06B84E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024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On-demand user guidance during data navigation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BFFE-0E97-4EF4-A2A0-435A765C332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50</a:t>
            </a:fld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91595-E708-4373-A68F-3C517DB2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68273"/>
            <a:ext cx="3518850" cy="3479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F1DB9-9A5A-42A2-AED1-F62A4B1BA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0" y="2468273"/>
            <a:ext cx="3518850" cy="3479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9FF0DF-A9A9-4718-A8C9-F744DFB9E403}"/>
              </a:ext>
            </a:extLst>
          </p:cNvPr>
          <p:cNvSpPr txBox="1"/>
          <p:nvPr/>
        </p:nvSpPr>
        <p:spPr>
          <a:xfrm>
            <a:off x="519750" y="5940000"/>
            <a:ext cx="2872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User: “Where should I go next?”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BE42BA-69FE-48D5-A974-480B056F4BEE}"/>
              </a:ext>
            </a:extLst>
          </p:cNvPr>
          <p:cNvSpPr/>
          <p:nvPr/>
        </p:nvSpPr>
        <p:spPr>
          <a:xfrm>
            <a:off x="8153400" y="5940000"/>
            <a:ext cx="3579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System: “Here are potential candidates!”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937FD-3A2C-47AE-AEB5-D2534EBA5717}"/>
              </a:ext>
            </a:extLst>
          </p:cNvPr>
          <p:cNvSpPr txBox="1"/>
          <p:nvPr/>
        </p:nvSpPr>
        <p:spPr>
          <a:xfrm rot="21341696">
            <a:off x="7916398" y="2294939"/>
            <a:ext cx="1803976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Guidance can be provided by means of </a:t>
            </a:r>
            <a:r>
              <a:rPr lang="en-US" sz="1200" i="1" dirty="0">
                <a:sym typeface="Wingdings" panose="05000000000000000000" pitchFamily="2" charset="2"/>
              </a:rPr>
              <a:t>visual cues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52835-88A7-45E9-94B5-2EC47B534E54}"/>
              </a:ext>
            </a:extLst>
          </p:cNvPr>
          <p:cNvSpPr/>
          <p:nvPr/>
        </p:nvSpPr>
        <p:spPr>
          <a:xfrm>
            <a:off x="4084320" y="3054023"/>
            <a:ext cx="4023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potentially relevant data by means of a degree-of-interest (</a:t>
            </a:r>
            <a:r>
              <a:rPr lang="en-US" dirty="0" err="1"/>
              <a:t>DoI</a:t>
            </a:r>
            <a:r>
              <a:rPr lang="en-US" dirty="0"/>
              <a:t>)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 visual cues and navigation 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may or may not choose to make use of guidance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357761-FA38-43F8-B621-4DC2E0C52971}"/>
              </a:ext>
            </a:extLst>
          </p:cNvPr>
          <p:cNvCxnSpPr>
            <a:cxnSpLocks/>
          </p:cNvCxnSpPr>
          <p:nvPr/>
        </p:nvCxnSpPr>
        <p:spPr>
          <a:xfrm>
            <a:off x="4947643" y="5573645"/>
            <a:ext cx="229671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Introductory examples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0809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Expanding interactive visual data analysis to larger scale</a:t>
            </a:r>
          </a:p>
          <a:p>
            <a:r>
              <a:rPr lang="en-US" dirty="0"/>
              <a:t>Distribute views to</a:t>
            </a:r>
            <a:br>
              <a:rPr lang="en-US" dirty="0"/>
            </a:br>
            <a:r>
              <a:rPr lang="en-US" dirty="0"/>
              <a:t>multiple displays</a:t>
            </a:r>
          </a:p>
          <a:p>
            <a:r>
              <a:rPr lang="en-US" dirty="0"/>
              <a:t>Enable multiple analysts</a:t>
            </a:r>
            <a:br>
              <a:rPr lang="en-US" dirty="0"/>
            </a:br>
            <a:r>
              <a:rPr lang="en-US" dirty="0"/>
              <a:t>to interact from multiple</a:t>
            </a:r>
            <a:br>
              <a:rPr lang="en-US" dirty="0"/>
            </a:br>
            <a:r>
              <a:rPr lang="en-US" dirty="0"/>
              <a:t>devices</a:t>
            </a:r>
          </a:p>
          <a:p>
            <a:r>
              <a:rPr lang="en-US" dirty="0"/>
              <a:t>Facilitate collaborative</a:t>
            </a:r>
            <a:br>
              <a:rPr lang="en-US" dirty="0"/>
            </a:br>
            <a:r>
              <a:rPr lang="en-US" dirty="0"/>
              <a:t>discussion and reasoning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D768-870E-4C74-AE52-191346264A4C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51</a:t>
            </a:fld>
            <a:endParaRPr lang="aa-E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8E76BB-CD35-47AB-BC01-46ED9ECDF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65" y="2354586"/>
            <a:ext cx="6358257" cy="38223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5A5917-BEE6-4EAC-AB2E-D5EBF848D27F}"/>
              </a:ext>
            </a:extLst>
          </p:cNvPr>
          <p:cNvSpPr txBox="1"/>
          <p:nvPr/>
        </p:nvSpPr>
        <p:spPr>
          <a:xfrm>
            <a:off x="9969349" y="2077587"/>
            <a:ext cx="1866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Source: </a:t>
            </a:r>
            <a:r>
              <a:rPr lang="en-US" sz="1200" dirty="0" err="1">
                <a:hlinkClick r:id="rId4"/>
              </a:rPr>
              <a:t>Radloff</a:t>
            </a:r>
            <a:r>
              <a:rPr lang="en-US" sz="1200" dirty="0">
                <a:hlinkClick r:id="rId4"/>
              </a:rPr>
              <a:t> et al.,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695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interactive visual data analysis</a:t>
            </a:r>
          </a:p>
          <a:p>
            <a:r>
              <a:rPr lang="en-US" dirty="0"/>
              <a:t>Five </a:t>
            </a:r>
            <a:r>
              <a:rPr lang="en-US" dirty="0" err="1"/>
              <a:t>Ws</a:t>
            </a:r>
            <a:r>
              <a:rPr lang="en-US" dirty="0"/>
              <a:t> (what, why, who, where, when)</a:t>
            </a:r>
          </a:p>
          <a:p>
            <a:r>
              <a:rPr lang="en-US" dirty="0"/>
              <a:t>Introductory examples</a:t>
            </a:r>
          </a:p>
          <a:p>
            <a:pPr lvl="1"/>
            <a:r>
              <a:rPr lang="en-US" dirty="0"/>
              <a:t>Simple graph visualization</a:t>
            </a:r>
          </a:p>
          <a:p>
            <a:pPr lvl="1"/>
            <a:r>
              <a:rPr lang="en-US" dirty="0"/>
              <a:t>Dynamic filtering</a:t>
            </a:r>
          </a:p>
          <a:p>
            <a:pPr lvl="1"/>
            <a:r>
              <a:rPr lang="en-US" dirty="0"/>
              <a:t>Coordinated multiple views</a:t>
            </a:r>
          </a:p>
          <a:p>
            <a:pPr lvl="1"/>
            <a:r>
              <a:rPr lang="en-US" dirty="0"/>
              <a:t>On-demand user guidance</a:t>
            </a:r>
          </a:p>
          <a:p>
            <a:pPr lvl="1"/>
            <a:r>
              <a:rPr lang="en-US" dirty="0"/>
              <a:t>Visual analysis in multi-display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E882-9C24-450F-A58B-52CD927CACF7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64612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Look for an interesting visual representation of data in print or online media! Think about the 5 </a:t>
            </a:r>
            <a:r>
              <a:rPr lang="en-US" dirty="0" err="1"/>
              <a:t>Ws</a:t>
            </a:r>
            <a:r>
              <a:rPr lang="en-US" dirty="0"/>
              <a:t> in the context of your example!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more closely at the weather forecast as a ubiquitous visualization of complex data! Think about the 5 </a:t>
            </a:r>
            <a:r>
              <a:rPr lang="en-US" dirty="0" err="1"/>
              <a:t>Ws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F7A-56F2-4EC9-9087-C72E23DED5D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3412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interactive visual data analysis?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benefits and difficulties of computation, visualization, and interaction?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key message behind Anscombe’s quartet?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and explain the five </a:t>
            </a:r>
            <a:r>
              <a:rPr lang="en-US" dirty="0" err="1"/>
              <a:t>Ws</a:t>
            </a:r>
            <a:r>
              <a:rPr lang="en-US" dirty="0"/>
              <a:t> of interactive visual data analysis!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an example of a simple visual representation of a graph (or network)!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the analysis of large data be facilitated via dynamic filtering?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idea behind coordinated multiple views?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advantages and challenges of conducting interactive visual data analysis in a multi-display environment?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4F01-2BD4-48DD-8B92-EADE0BE65BA5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306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visual data analysis is centered around</a:t>
            </a:r>
            <a:br>
              <a:rPr lang="en-US" dirty="0"/>
            </a:br>
            <a:r>
              <a:rPr lang="en-US" dirty="0"/>
              <a:t>the idea of combining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Computation</a:t>
            </a:r>
          </a:p>
          <a:p>
            <a:pPr marL="0" indent="0">
              <a:buNone/>
            </a:pPr>
            <a:r>
              <a:rPr lang="en-US" dirty="0"/>
              <a:t>   to facilitate analysis and understanding of large and complex data.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EE2-17F9-4C78-B13E-C78B22C44991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6</a:t>
            </a:fld>
            <a:endParaRPr lang="aa-E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C7F36-B5F0-4530-ADC2-A67014B46D5F}"/>
              </a:ext>
            </a:extLst>
          </p:cNvPr>
          <p:cNvGrpSpPr/>
          <p:nvPr/>
        </p:nvGrpSpPr>
        <p:grpSpPr>
          <a:xfrm>
            <a:off x="2766466" y="4453025"/>
            <a:ext cx="6790478" cy="1246496"/>
            <a:chOff x="3194234" y="3126590"/>
            <a:chExt cx="6790478" cy="12464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89FD4-2439-40EA-AB87-545F641853C9}"/>
                </a:ext>
              </a:extLst>
            </p:cNvPr>
            <p:cNvSpPr/>
            <p:nvPr/>
          </p:nvSpPr>
          <p:spPr>
            <a:xfrm>
              <a:off x="3581400" y="3449756"/>
              <a:ext cx="64033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Visual analytics</a:t>
              </a:r>
              <a:r>
                <a:rPr lang="en-US" dirty="0"/>
                <a:t> is the science of </a:t>
              </a:r>
              <a:r>
                <a:rPr lang="en-US" b="1" dirty="0"/>
                <a:t>analytical reasoning</a:t>
              </a:r>
              <a:r>
                <a:rPr lang="en-US" dirty="0"/>
                <a:t> facilitated by </a:t>
              </a:r>
              <a:r>
                <a:rPr lang="en-US" b="1" dirty="0"/>
                <a:t>interactive visual interfaces</a:t>
              </a:r>
              <a:r>
                <a:rPr lang="en-US" dirty="0"/>
                <a:t>. 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>
                  <a:hlinkClick r:id="rId2"/>
                </a:rPr>
                <a:t>Thomas &amp; Cook, 2005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0E9888-E206-4DC5-B483-148E0E2E31DF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38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Computation</a:t>
            </a:r>
          </a:p>
          <a:p>
            <a:r>
              <a:rPr lang="en-US" dirty="0"/>
              <a:t>Data queries</a:t>
            </a:r>
          </a:p>
          <a:p>
            <a:r>
              <a:rPr lang="en-US" dirty="0"/>
              <a:t>Data abstraction</a:t>
            </a:r>
          </a:p>
          <a:p>
            <a:pPr lvl="1"/>
            <a:r>
              <a:rPr lang="en-US" dirty="0"/>
              <a:t>Sampling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else can sensibly be computed?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70A-104F-47E0-8116-05F65A986838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7</a:t>
            </a:fld>
            <a:endParaRPr lang="aa-E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15FC6-2F13-4A71-B41A-27D903D50B8E}"/>
              </a:ext>
            </a:extLst>
          </p:cNvPr>
          <p:cNvGrpSpPr/>
          <p:nvPr/>
        </p:nvGrpSpPr>
        <p:grpSpPr>
          <a:xfrm>
            <a:off x="4332211" y="1690688"/>
            <a:ext cx="7343440" cy="1200329"/>
            <a:chOff x="3194234" y="3126590"/>
            <a:chExt cx="7343440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08C76-6C6F-4EF5-957A-DD732B5D666A}"/>
                </a:ext>
              </a:extLst>
            </p:cNvPr>
            <p:cNvSpPr/>
            <p:nvPr/>
          </p:nvSpPr>
          <p:spPr>
            <a:xfrm>
              <a:off x="3581400" y="3449756"/>
              <a:ext cx="69562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purpose of </a:t>
              </a:r>
              <a:r>
                <a:rPr lang="en-US" b="1" dirty="0"/>
                <a:t>computing</a:t>
              </a:r>
              <a:r>
                <a:rPr lang="en-US" dirty="0"/>
                <a:t> is </a:t>
              </a:r>
              <a:r>
                <a:rPr lang="en-US" b="1" dirty="0"/>
                <a:t>insight</a:t>
              </a:r>
              <a:r>
                <a:rPr lang="en-US" dirty="0"/>
                <a:t>, not numbers.</a:t>
              </a:r>
            </a:p>
            <a:p>
              <a:pPr algn="r"/>
              <a:r>
                <a:rPr lang="en-US" dirty="0"/>
                <a:t>— Richard Hamming, 1962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ACEC55-622F-4CB6-84D6-4912049BCB2B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61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Computation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Generate exact and reproducible results</a:t>
            </a:r>
          </a:p>
          <a:p>
            <a:pPr lvl="1"/>
            <a:r>
              <a:rPr lang="en-US" dirty="0"/>
              <a:t>Operate on huge amounts of data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Requires well-defined formal description of problem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annot operate on ill-defined open-ended problems </a:t>
            </a:r>
          </a:p>
          <a:p>
            <a:pPr lvl="1"/>
            <a:r>
              <a:rPr lang="en-US" dirty="0"/>
              <a:t>Follows strictly the programmed path, cannot react to exceptional unforeseen circumstances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B237-46DB-452A-8435-7C51BD45F462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2696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interactive visual data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Visualization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67B-1713-4613-A034-9282981657F1}" type="datetime1">
              <a:rPr lang="en-US" smtClean="0"/>
              <a:t>12/16/2022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9</a:t>
            </a:fld>
            <a:endParaRPr lang="aa-E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1F16D-C872-49F9-81DF-04D67B50B5BA}"/>
              </a:ext>
            </a:extLst>
          </p:cNvPr>
          <p:cNvGrpSpPr/>
          <p:nvPr/>
        </p:nvGrpSpPr>
        <p:grpSpPr>
          <a:xfrm>
            <a:off x="1805940" y="2528753"/>
            <a:ext cx="8580120" cy="1800494"/>
            <a:chOff x="3194234" y="3126590"/>
            <a:chExt cx="8580120" cy="1800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02C8A3-9CFB-4690-9CB8-AF0BF98CB7ED}"/>
                </a:ext>
              </a:extLst>
            </p:cNvPr>
            <p:cNvSpPr/>
            <p:nvPr/>
          </p:nvSpPr>
          <p:spPr>
            <a:xfrm>
              <a:off x="3581400" y="3449756"/>
              <a:ext cx="819295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Visualization</a:t>
              </a:r>
              <a:r>
                <a:rPr lang="en-US" dirty="0"/>
                <a:t> is a </a:t>
              </a:r>
              <a:r>
                <a:rPr lang="en-US" b="1" dirty="0"/>
                <a:t>method of computing</a:t>
              </a:r>
              <a:r>
                <a:rPr lang="en-US" dirty="0"/>
                <a:t>. It </a:t>
              </a:r>
              <a:r>
                <a:rPr lang="en-US" b="1" dirty="0"/>
                <a:t>transforms</a:t>
              </a:r>
              <a:r>
                <a:rPr lang="en-US" dirty="0"/>
                <a:t> the </a:t>
              </a:r>
              <a:r>
                <a:rPr lang="en-US" b="1" dirty="0"/>
                <a:t>symbolic</a:t>
              </a:r>
              <a:r>
                <a:rPr lang="en-US" dirty="0"/>
                <a:t> </a:t>
              </a:r>
              <a:r>
                <a:rPr lang="en-US" b="1" dirty="0"/>
                <a:t>into</a:t>
              </a:r>
              <a:r>
                <a:rPr lang="en-US" dirty="0"/>
                <a:t> the </a:t>
              </a:r>
              <a:r>
                <a:rPr lang="en-US" b="1" dirty="0"/>
                <a:t>geometric</a:t>
              </a:r>
              <a:r>
                <a:rPr lang="en-US" dirty="0"/>
                <a:t>, enabling researchers to observe their simulations and computations. </a:t>
              </a:r>
              <a:r>
                <a:rPr lang="en-US" b="1" dirty="0"/>
                <a:t>Visualization</a:t>
              </a:r>
              <a:r>
                <a:rPr lang="en-US" dirty="0"/>
                <a:t> offers a method for </a:t>
              </a:r>
              <a:r>
                <a:rPr lang="en-US" b="1" dirty="0"/>
                <a:t>seeing the unseen</a:t>
              </a:r>
              <a:r>
                <a:rPr lang="en-US" dirty="0"/>
                <a:t>. It enriches the process of </a:t>
              </a:r>
              <a:r>
                <a:rPr lang="en-US" b="1" dirty="0"/>
                <a:t>scientific discovery</a:t>
              </a:r>
              <a:r>
                <a:rPr lang="en-US" dirty="0"/>
                <a:t> and fosters </a:t>
              </a:r>
              <a:r>
                <a:rPr lang="en-US" b="1" dirty="0"/>
                <a:t>profound and unexpected insights</a:t>
              </a:r>
              <a:r>
                <a:rPr lang="en-US" dirty="0"/>
                <a:t>.</a:t>
              </a:r>
            </a:p>
            <a:p>
              <a:pPr algn="r"/>
              <a:r>
                <a:rPr lang="en-US" dirty="0"/>
                <a:t>— </a:t>
              </a:r>
              <a:r>
                <a:rPr lang="en-US" dirty="0">
                  <a:hlinkClick r:id="rId2"/>
                </a:rPr>
                <a:t>McCormick et al., 1989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7BE14-292F-4DE6-A7AC-6D3EBCC9D9EC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4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3415</Words>
  <Application>Microsoft Office PowerPoint</Application>
  <PresentationFormat>Widescreen</PresentationFormat>
  <Paragraphs>862</Paragraphs>
  <Slides>54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Source Code Pro Light</vt:lpstr>
      <vt:lpstr>Wingdings</vt:lpstr>
      <vt:lpstr>Office Theme</vt:lpstr>
      <vt:lpstr>Interactive Visual Data Analysis</vt:lpstr>
      <vt:lpstr>Objectives</vt:lpstr>
      <vt:lpstr>Overview</vt:lpstr>
      <vt:lpstr>Why interactive visual data analysis?</vt:lpstr>
      <vt:lpstr>Why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What is interactive visual data analysis?</vt:lpstr>
      <vt:lpstr>From data to insight</vt:lpstr>
      <vt:lpstr>From data to insight</vt:lpstr>
      <vt:lpstr>From Data to Insight</vt:lpstr>
      <vt:lpstr>From data to insight</vt:lpstr>
      <vt:lpstr>From data to insight</vt:lpstr>
      <vt:lpstr>Why human judgement matters</vt:lpstr>
      <vt:lpstr>Why human judgement matters</vt:lpstr>
      <vt:lpstr>Why human judgement matters</vt:lpstr>
      <vt:lpstr>What is interactive visual data analysis?</vt:lpstr>
      <vt:lpstr>What is interactive visual data analysis?</vt:lpstr>
      <vt:lpstr>Five Ws of interactive visual data analysis</vt:lpstr>
      <vt:lpstr>Five Ws of interactive visual data analysis</vt:lpstr>
      <vt:lpstr>Five Ws of interactive visual data analysis</vt:lpstr>
      <vt:lpstr>Five Ws of interactive visual data analysis</vt:lpstr>
      <vt:lpstr>Five Ws of interactive visual data analysis</vt:lpstr>
      <vt:lpstr>Five Ws of interactive visual data analysis</vt:lpstr>
      <vt:lpstr>Five Ws of interactive visual data analysis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Introductory examples</vt:lpstr>
      <vt:lpstr>Summary</vt:lpstr>
      <vt:lpstr>Assignments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Visual Data Analysis</dc:title>
  <dc:creator>Christian Tominski</dc:creator>
  <cp:lastModifiedBy>Christian Tominski</cp:lastModifiedBy>
  <cp:revision>57</cp:revision>
  <dcterms:created xsi:type="dcterms:W3CDTF">2021-08-20T10:48:44Z</dcterms:created>
  <dcterms:modified xsi:type="dcterms:W3CDTF">2022-12-16T13:05:33Z</dcterms:modified>
</cp:coreProperties>
</file>